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7" r:id="rId2"/>
    <p:sldMasterId id="2147483682" r:id="rId3"/>
  </p:sldMasterIdLst>
  <p:notesMasterIdLst>
    <p:notesMasterId r:id="rId17"/>
  </p:notesMasterIdLst>
  <p:handoutMasterIdLst>
    <p:handoutMasterId r:id="rId18"/>
  </p:handoutMasterIdLst>
  <p:sldIdLst>
    <p:sldId id="256" r:id="rId4"/>
    <p:sldId id="264" r:id="rId5"/>
    <p:sldId id="273" r:id="rId6"/>
    <p:sldId id="272" r:id="rId7"/>
    <p:sldId id="278" r:id="rId8"/>
    <p:sldId id="280" r:id="rId9"/>
    <p:sldId id="279" r:id="rId10"/>
    <p:sldId id="281" r:id="rId11"/>
    <p:sldId id="284" r:id="rId12"/>
    <p:sldId id="286" r:id="rId13"/>
    <p:sldId id="283" r:id="rId14"/>
    <p:sldId id="287" r:id="rId15"/>
    <p:sldId id="285" r:id="rId16"/>
  </p:sldIdLst>
  <p:sldSz cx="12192000" cy="6858000"/>
  <p:notesSz cx="6858000" cy="9144000"/>
  <p:custDataLst>
    <p:tags r:id="rId19"/>
  </p:custDataLst>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6" d="100"/>
          <a:sy n="106" d="100"/>
        </p:scale>
        <p:origin x="756" y="84"/>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66" d="100"/>
          <a:sy n="66" d="100"/>
        </p:scale>
        <p:origin x="313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799818-FCEA-4CE8-A467-9F990E01E449}" type="datetimeFigureOut">
              <a:rPr lang="en-US" smtClean="0"/>
              <a:t>8/8/2025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D530B1-0A96-4B50-B9F0-9B2DDBC7EA93}" type="slidenum">
              <a:rPr lang="en-US" smtClean="0"/>
              <a:t>‹#›</a:t>
            </a:fld>
            <a:endParaRPr lang="en-US"/>
          </a:p>
        </p:txBody>
      </p:sp>
    </p:spTree>
    <p:extLst>
      <p:ext uri="{BB962C8B-B14F-4D97-AF65-F5344CB8AC3E}">
        <p14:creationId xmlns:p14="http://schemas.microsoft.com/office/powerpoint/2010/main" val="1282830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E24F9A-EDD0-ED49-B9B7-4BE8B2B54530}" type="datetimeFigureOut">
              <a:rPr lang="en-US" smtClean="0"/>
              <a:t>8/8/2025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C08C0-3B25-3945-B496-FCE2482C4289}" type="slidenum">
              <a:rPr lang="en-US" smtClean="0"/>
              <a:t>‹#›</a:t>
            </a:fld>
            <a:endParaRPr lang="en-US"/>
          </a:p>
        </p:txBody>
      </p:sp>
    </p:spTree>
    <p:extLst>
      <p:ext uri="{BB962C8B-B14F-4D97-AF65-F5344CB8AC3E}">
        <p14:creationId xmlns:p14="http://schemas.microsoft.com/office/powerpoint/2010/main" val="648191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474687" y="6277812"/>
            <a:ext cx="11114549" cy="558800"/>
            <a:chOff x="474687" y="6277812"/>
            <a:chExt cx="11114549" cy="558800"/>
          </a:xfrm>
        </p:grpSpPr>
        <p:pic>
          <p:nvPicPr>
            <p:cNvPr id="8" name="Picture 7" descr="ohio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2789" y="6277812"/>
              <a:ext cx="2076447" cy="558800"/>
            </a:xfrm>
            <a:prstGeom prst="rect">
              <a:avLst/>
            </a:prstGeom>
          </p:spPr>
        </p:pic>
        <p:sp>
          <p:nvSpPr>
            <p:cNvPr id="4" name="TextBox 3"/>
            <p:cNvSpPr txBox="1"/>
            <p:nvPr userDrawn="1"/>
          </p:nvSpPr>
          <p:spPr>
            <a:xfrm>
              <a:off x="474687" y="6387935"/>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rPr>
                <a:t>The best student-centered learning experience in America</a:t>
              </a:r>
            </a:p>
          </p:txBody>
        </p:sp>
      </p:grpSp>
    </p:spTree>
    <p:extLst>
      <p:ext uri="{BB962C8B-B14F-4D97-AF65-F5344CB8AC3E}">
        <p14:creationId xmlns:p14="http://schemas.microsoft.com/office/powerpoint/2010/main" val="285465965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75319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633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p:nvSpPr>
        <p:spPr>
          <a:xfrm>
            <a:off x="474687" y="6179927"/>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Arial" panose="020B0604020202020204" pitchFamily="34" charset="0"/>
              </a:rPr>
              <a:t>The best student-centered learning experience in America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108" y="5990174"/>
            <a:ext cx="2668249" cy="718060"/>
          </a:xfrm>
          <a:prstGeom prst="rect">
            <a:avLst/>
          </a:prstGeom>
        </p:spPr>
      </p:pic>
      <p:sp>
        <p:nvSpPr>
          <p:cNvPr id="6" name="TextBox 5"/>
          <p:cNvSpPr txBox="1"/>
          <p:nvPr userDrawn="1"/>
        </p:nvSpPr>
        <p:spPr>
          <a:xfrm>
            <a:off x="474687" y="6179927"/>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Arial" panose="020B0604020202020204" pitchFamily="34" charset="0"/>
              </a:rPr>
              <a:t>The best student-centered learning experience in America</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9108" y="5990174"/>
            <a:ext cx="2668249" cy="718060"/>
          </a:xfrm>
          <a:prstGeom prst="rect">
            <a:avLst/>
          </a:prstGeom>
        </p:spPr>
      </p:pic>
    </p:spTree>
    <p:extLst>
      <p:ext uri="{BB962C8B-B14F-4D97-AF65-F5344CB8AC3E}">
        <p14:creationId xmlns:p14="http://schemas.microsoft.com/office/powerpoint/2010/main" val="55763858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_Title Slid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p:nvSpPr>
        <p:spPr>
          <a:xfrm>
            <a:off x="474687" y="6179927"/>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Arial" panose="020B0604020202020204" pitchFamily="34" charset="0"/>
              </a:rPr>
              <a:t>The best student-centered learning experience in America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108" y="5990174"/>
            <a:ext cx="2668249" cy="718060"/>
          </a:xfrm>
          <a:prstGeom prst="rect">
            <a:avLst/>
          </a:prstGeom>
        </p:spPr>
      </p:pic>
      <p:sp>
        <p:nvSpPr>
          <p:cNvPr id="6" name="TextBox 5"/>
          <p:cNvSpPr txBox="1"/>
          <p:nvPr userDrawn="1"/>
        </p:nvSpPr>
        <p:spPr>
          <a:xfrm>
            <a:off x="474687" y="6179927"/>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Arial" panose="020B0604020202020204" pitchFamily="34" charset="0"/>
              </a:rPr>
              <a:t>The best student-centered learning experience in America</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9108" y="5990174"/>
            <a:ext cx="2668249" cy="718060"/>
          </a:xfrm>
          <a:prstGeom prst="rect">
            <a:avLst/>
          </a:prstGeom>
        </p:spPr>
      </p:pic>
    </p:spTree>
    <p:extLst>
      <p:ext uri="{BB962C8B-B14F-4D97-AF65-F5344CB8AC3E}">
        <p14:creationId xmlns:p14="http://schemas.microsoft.com/office/powerpoint/2010/main" val="12791178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Ta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TextBox 5"/>
          <p:cNvSpPr txBox="1"/>
          <p:nvPr/>
        </p:nvSpPr>
        <p:spPr>
          <a:xfrm>
            <a:off x="474687" y="6179927"/>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Arial" panose="020B0604020202020204" pitchFamily="34" charset="0"/>
              </a:rPr>
              <a:t>The best student-centered learning experience in America</a:t>
            </a:r>
          </a:p>
        </p:txBody>
      </p:sp>
      <p:sp>
        <p:nvSpPr>
          <p:cNvPr id="5" name="TextBox 4"/>
          <p:cNvSpPr txBox="1"/>
          <p:nvPr userDrawn="1"/>
        </p:nvSpPr>
        <p:spPr>
          <a:xfrm>
            <a:off x="474687" y="6179927"/>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cs typeface="Arial" panose="020B0604020202020204" pitchFamily="34" charset="0"/>
              </a:rPr>
              <a:t>The best student-centered learning experience in America</a:t>
            </a:r>
          </a:p>
        </p:txBody>
      </p:sp>
    </p:spTree>
    <p:extLst>
      <p:ext uri="{BB962C8B-B14F-4D97-AF65-F5344CB8AC3E}">
        <p14:creationId xmlns:p14="http://schemas.microsoft.com/office/powerpoint/2010/main" val="121186100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1_Title SlideNoTa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63648002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66380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66380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ohio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2789" y="6277812"/>
            <a:ext cx="2076447" cy="558800"/>
          </a:xfrm>
          <a:prstGeom prst="rect">
            <a:avLst/>
          </a:prstGeom>
        </p:spPr>
      </p:pic>
      <p:sp>
        <p:nvSpPr>
          <p:cNvPr id="4" name="TextBox 3"/>
          <p:cNvSpPr txBox="1"/>
          <p:nvPr userDrawn="1"/>
        </p:nvSpPr>
        <p:spPr>
          <a:xfrm>
            <a:off x="474687" y="6387935"/>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rPr>
              <a:t>The best student-centered learning experience in America</a:t>
            </a:r>
          </a:p>
        </p:txBody>
      </p:sp>
    </p:spTree>
    <p:extLst>
      <p:ext uri="{BB962C8B-B14F-4D97-AF65-F5344CB8AC3E}">
        <p14:creationId xmlns:p14="http://schemas.microsoft.com/office/powerpoint/2010/main" val="285465965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No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60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No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60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8912400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424443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90110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749319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13434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6064049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781152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75319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633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8912400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424443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90110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749319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13434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6064049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7811524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14">
            <a:extLst>
              <a:ext uri="{28A0092B-C50C-407E-A947-70E740481C1C}">
                <a14:useLocalDpi xmlns:a14="http://schemas.microsoft.com/office/drawing/2010/main" val="0"/>
              </a:ext>
            </a:extLst>
          </a:blip>
          <a:srcRect t="90516"/>
          <a:stretch/>
        </p:blipFill>
        <p:spPr>
          <a:xfrm>
            <a:off x="0" y="6250898"/>
            <a:ext cx="12192000" cy="654972"/>
          </a:xfrm>
          <a:prstGeom prst="rect">
            <a:avLst/>
          </a:prstGeom>
        </p:spPr>
      </p:pic>
      <p:grpSp>
        <p:nvGrpSpPr>
          <p:cNvPr id="5" name="Group 4"/>
          <p:cNvGrpSpPr/>
          <p:nvPr userDrawn="1"/>
        </p:nvGrpSpPr>
        <p:grpSpPr>
          <a:xfrm>
            <a:off x="474687" y="6277812"/>
            <a:ext cx="11114549" cy="558800"/>
            <a:chOff x="474687" y="6277812"/>
            <a:chExt cx="11114549" cy="558800"/>
          </a:xfrm>
        </p:grpSpPr>
        <p:pic>
          <p:nvPicPr>
            <p:cNvPr id="6" name="Picture 5" descr="ohioWhit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512789" y="6277812"/>
              <a:ext cx="2076447" cy="558800"/>
            </a:xfrm>
            <a:prstGeom prst="rect">
              <a:avLst/>
            </a:prstGeom>
          </p:spPr>
        </p:pic>
        <p:sp>
          <p:nvSpPr>
            <p:cNvPr id="7" name="TextBox 6"/>
            <p:cNvSpPr txBox="1"/>
            <p:nvPr userDrawn="1"/>
          </p:nvSpPr>
          <p:spPr>
            <a:xfrm>
              <a:off x="474687" y="6387935"/>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rPr>
                <a:t>The best student-centered learning experience in America</a:t>
              </a:r>
            </a:p>
          </p:txBody>
        </p:sp>
      </p:grpSp>
    </p:spTree>
    <p:extLst>
      <p:ext uri="{BB962C8B-B14F-4D97-AF65-F5344CB8AC3E}">
        <p14:creationId xmlns:p14="http://schemas.microsoft.com/office/powerpoint/2010/main" val="2734439944"/>
      </p:ext>
    </p:extLst>
  </p:cSld>
  <p:clrMap bg1="lt1" tx1="dk1" bg2="lt2" tx2="dk2" accent1="accent1" accent2="accent2" accent3="accent3" accent4="accent4" accent5="accent5" accent6="accent6" hlink="hlink" folHlink="folHlink"/>
  <p:sldLayoutIdLst>
    <p:sldLayoutId id="2147483663" r:id="rId1"/>
    <p:sldLayoutId id="214748367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94" r:id="rId12"/>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50000"/>
            <a:alpha val="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2948"/>
            <a:ext cx="12192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06828" y="1249137"/>
            <a:ext cx="11811000" cy="4531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75" r:id="rId5"/>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ctr" defTabSz="457200" rtl="0" eaLnBrk="1" fontAlgn="base" hangingPunct="1">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rotWithShape="1">
          <a:blip r:embed="rId13">
            <a:extLst>
              <a:ext uri="{28A0092B-C50C-407E-A947-70E740481C1C}">
                <a14:useLocalDpi xmlns:a14="http://schemas.microsoft.com/office/drawing/2010/main" val="0"/>
              </a:ext>
            </a:extLst>
          </a:blip>
          <a:srcRect t="90516"/>
          <a:stretch/>
        </p:blipFill>
        <p:spPr>
          <a:xfrm>
            <a:off x="0" y="6250898"/>
            <a:ext cx="12192000" cy="654972"/>
          </a:xfrm>
          <a:prstGeom prst="rect">
            <a:avLst/>
          </a:prstGeom>
        </p:spPr>
      </p:pic>
      <p:grpSp>
        <p:nvGrpSpPr>
          <p:cNvPr id="5" name="Group 4"/>
          <p:cNvGrpSpPr/>
          <p:nvPr userDrawn="1"/>
        </p:nvGrpSpPr>
        <p:grpSpPr>
          <a:xfrm>
            <a:off x="474687" y="6277812"/>
            <a:ext cx="11114549" cy="558800"/>
            <a:chOff x="474687" y="6277812"/>
            <a:chExt cx="11114549" cy="558800"/>
          </a:xfrm>
        </p:grpSpPr>
        <p:pic>
          <p:nvPicPr>
            <p:cNvPr id="6" name="Picture 5" descr="ohioWhite.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512789" y="6277812"/>
              <a:ext cx="2076447" cy="558800"/>
            </a:xfrm>
            <a:prstGeom prst="rect">
              <a:avLst/>
            </a:prstGeom>
          </p:spPr>
        </p:pic>
        <p:sp>
          <p:nvSpPr>
            <p:cNvPr id="7" name="TextBox 6"/>
            <p:cNvSpPr txBox="1"/>
            <p:nvPr userDrawn="1"/>
          </p:nvSpPr>
          <p:spPr>
            <a:xfrm>
              <a:off x="474687" y="6387935"/>
              <a:ext cx="6630649" cy="338554"/>
            </a:xfrm>
            <a:prstGeom prst="rect">
              <a:avLst/>
            </a:prstGeom>
            <a:noFill/>
          </p:spPr>
          <p:txBody>
            <a:bodyPr wrap="square" rtlCol="0">
              <a:spAutoFit/>
            </a:bodyPr>
            <a:lstStyle/>
            <a:p>
              <a:r>
                <a:rPr lang="en-US" sz="1600" dirty="0">
                  <a:solidFill>
                    <a:schemeClr val="bg1"/>
                  </a:solidFill>
                  <a:latin typeface="Calibri" panose="020F0502020204030204" pitchFamily="34" charset="0"/>
                </a:rPr>
                <a:t>The best student-centered learning experience in America</a:t>
              </a:r>
            </a:p>
          </p:txBody>
        </p:sp>
      </p:grpSp>
    </p:spTree>
    <p:extLst>
      <p:ext uri="{BB962C8B-B14F-4D97-AF65-F5344CB8AC3E}">
        <p14:creationId xmlns:p14="http://schemas.microsoft.com/office/powerpoint/2010/main" val="273443994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abs/2207.06236" TargetMode="External"/><Relationship Id="rId3" Type="http://schemas.openxmlformats.org/officeDocument/2006/relationships/hyperlink" Target="https://www.kaggle.com/datasets/developerghost/intrusion-detection-logs-normal-bot-scan" TargetMode="External"/><Relationship Id="rId7" Type="http://schemas.openxmlformats.org/officeDocument/2006/relationships/hyperlink" Target="https://doi.org/10.1016/j.inffus.2021.11.011" TargetMode="Externa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hyperlink" Target="https://doi.org/10.1007/s10994-022-06296-4" TargetMode="External"/><Relationship Id="rId5" Type="http://schemas.openxmlformats.org/officeDocument/2006/relationships/hyperlink" Target="https://doi.org/10.7717/peerj-cs.820" TargetMode="External"/><Relationship Id="rId4" Type="http://schemas.openxmlformats.org/officeDocument/2006/relationships/hyperlink" Target="https://doi.org/10.7717/peerj-cs.1580"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Ensuring Organizational Security Through Intrusion Detection</a:t>
            </a:r>
          </a:p>
        </p:txBody>
      </p:sp>
      <p:sp>
        <p:nvSpPr>
          <p:cNvPr id="5" name="Subtitle 4"/>
          <p:cNvSpPr>
            <a:spLocks noGrp="1"/>
          </p:cNvSpPr>
          <p:nvPr>
            <p:ph type="subTitle" idx="1"/>
          </p:nvPr>
        </p:nvSpPr>
        <p:spPr/>
        <p:txBody>
          <a:bodyPr/>
          <a:lstStyle/>
          <a:p>
            <a:r>
              <a:rPr lang="en-US" dirty="0"/>
              <a:t>Jack Noble</a:t>
            </a:r>
          </a:p>
          <a:p>
            <a:r>
              <a:rPr lang="en-US" dirty="0"/>
              <a:t>Master of Business Analytics (MBAn)</a:t>
            </a:r>
          </a:p>
        </p:txBody>
      </p:sp>
      <p:pic>
        <p:nvPicPr>
          <p:cNvPr id="2" name="Slide 1">
            <a:hlinkClick r:id="" action="ppaction://media"/>
            <a:extLst>
              <a:ext uri="{FF2B5EF4-FFF2-40B4-BE49-F238E27FC236}">
                <a16:creationId xmlns:a16="http://schemas.microsoft.com/office/drawing/2014/main" id="{D2388161-5406-1300-14E6-974F5E9509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76776" y="145610"/>
            <a:ext cx="609600" cy="609600"/>
          </a:xfrm>
          <a:prstGeom prst="rect">
            <a:avLst/>
          </a:prstGeom>
        </p:spPr>
      </p:pic>
    </p:spTree>
    <p:extLst>
      <p:ext uri="{BB962C8B-B14F-4D97-AF65-F5344CB8AC3E}">
        <p14:creationId xmlns:p14="http://schemas.microsoft.com/office/powerpoint/2010/main" val="305589512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8AD6-B1CA-5222-275C-5158F49C45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B12AD4-BF8A-6C8C-CA83-B6CB3AC9F59D}"/>
              </a:ext>
            </a:extLst>
          </p:cNvPr>
          <p:cNvSpPr>
            <a:spLocks noGrp="1"/>
          </p:cNvSpPr>
          <p:nvPr>
            <p:ph type="title"/>
          </p:nvPr>
        </p:nvSpPr>
        <p:spPr/>
        <p:txBody>
          <a:bodyPr/>
          <a:lstStyle/>
          <a:p>
            <a:r>
              <a:rPr lang="en-US" dirty="0"/>
              <a:t>Lessons Learned</a:t>
            </a:r>
          </a:p>
        </p:txBody>
      </p:sp>
      <p:sp>
        <p:nvSpPr>
          <p:cNvPr id="5" name="Content Placeholder 4">
            <a:extLst>
              <a:ext uri="{FF2B5EF4-FFF2-40B4-BE49-F238E27FC236}">
                <a16:creationId xmlns:a16="http://schemas.microsoft.com/office/drawing/2014/main" id="{5450E98E-8D84-18BA-BA85-9353C0DF5C85}"/>
              </a:ext>
            </a:extLst>
          </p:cNvPr>
          <p:cNvSpPr>
            <a:spLocks noGrp="1"/>
          </p:cNvSpPr>
          <p:nvPr>
            <p:ph idx="1"/>
          </p:nvPr>
        </p:nvSpPr>
        <p:spPr/>
        <p:txBody>
          <a:bodyPr>
            <a:normAutofit/>
          </a:bodyPr>
          <a:lstStyle/>
          <a:p>
            <a:pPr marL="0" indent="0">
              <a:buNone/>
            </a:pPr>
            <a:r>
              <a:rPr lang="en-US" sz="1900" i="1" dirty="0"/>
              <a:t>The careful consideration of modeling techniques including preprocessing, architecture, evaluation, and model transparency are essential in security-based classification tasks.</a:t>
            </a:r>
          </a:p>
          <a:p>
            <a:pPr marL="0" indent="0">
              <a:buNone/>
            </a:pPr>
            <a:endParaRPr lang="en-US" sz="1600" dirty="0">
              <a:highlight>
                <a:srgbClr val="FFFF00"/>
              </a:highlight>
            </a:endParaRPr>
          </a:p>
          <a:p>
            <a:pPr marL="0" indent="0">
              <a:buNone/>
            </a:pPr>
            <a:r>
              <a:rPr lang="en-US" sz="1600" u="sng" dirty="0"/>
              <a:t>Modeling Observations:</a:t>
            </a:r>
          </a:p>
          <a:p>
            <a:pPr marL="0" indent="0">
              <a:buNone/>
            </a:pPr>
            <a:endParaRPr lang="en-US" sz="400" u="sng" dirty="0">
              <a:highlight>
                <a:srgbClr val="FFFF00"/>
              </a:highlight>
            </a:endParaRPr>
          </a:p>
          <a:p>
            <a:r>
              <a:rPr lang="en-US" sz="1600" dirty="0"/>
              <a:t>SMOTE can enhance performance but its synthetic data generation patterns risk overfitting, especially in models like classification that are sensitive to exaggerated feature importance</a:t>
            </a:r>
          </a:p>
          <a:p>
            <a:r>
              <a:rPr lang="en-US" sz="1600" dirty="0"/>
              <a:t>Neural networks, while capable, did not outperform simpler models due to the tabular structure and lack of complex features in the dataset</a:t>
            </a:r>
          </a:p>
          <a:p>
            <a:pPr marL="0" indent="0">
              <a:buNone/>
            </a:pPr>
            <a:endParaRPr lang="en-US" sz="1600" dirty="0"/>
          </a:p>
          <a:p>
            <a:pPr marL="0" indent="0">
              <a:buNone/>
            </a:pPr>
            <a:r>
              <a:rPr lang="en-US" sz="1600" u="sng" dirty="0"/>
              <a:t>Future Enhancements:</a:t>
            </a:r>
          </a:p>
          <a:p>
            <a:pPr marL="0" indent="0">
              <a:buNone/>
            </a:pPr>
            <a:endParaRPr lang="en-US" sz="400" u="sng" dirty="0">
              <a:highlight>
                <a:srgbClr val="FFFF00"/>
              </a:highlight>
            </a:endParaRPr>
          </a:p>
          <a:p>
            <a:r>
              <a:rPr lang="en-US" sz="1600" dirty="0"/>
              <a:t>Prioritize interpretability when model transparency is essential such as in cybersecurity. When explainability drives stakeholder trust and engagement, simpler models (such as Logistic Regression) are usually preferred even with a small performance cost</a:t>
            </a:r>
          </a:p>
          <a:p>
            <a:r>
              <a:rPr lang="en-US" sz="1600" dirty="0"/>
              <a:t>Consider looping structures to dynamically tune hyperparameters, reducing overfitting and increasing model performance</a:t>
            </a:r>
          </a:p>
        </p:txBody>
      </p:sp>
      <p:pic>
        <p:nvPicPr>
          <p:cNvPr id="2" name="Picture 2">
            <a:extLst>
              <a:ext uri="{FF2B5EF4-FFF2-40B4-BE49-F238E27FC236}">
                <a16:creationId xmlns:a16="http://schemas.microsoft.com/office/drawing/2014/main" id="{7D025466-266C-4854-0071-563998277D75}"/>
              </a:ext>
            </a:extLst>
          </p:cNvPr>
          <p:cNvPicPr>
            <a:picLocks noChangeAspect="1" noChangeArrowheads="1"/>
          </p:cNvPicPr>
          <p:nvPr/>
        </p:nvPicPr>
        <p:blipFill>
          <a:blip r:embed="rId4"/>
          <a:srcRect/>
          <a:stretch/>
        </p:blipFill>
        <p:spPr bwMode="auto">
          <a:xfrm>
            <a:off x="10489966" y="461006"/>
            <a:ext cx="956632" cy="956632"/>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0">
            <a:hlinkClick r:id="" action="ppaction://media"/>
            <a:extLst>
              <a:ext uri="{FF2B5EF4-FFF2-40B4-BE49-F238E27FC236}">
                <a16:creationId xmlns:a16="http://schemas.microsoft.com/office/drawing/2014/main" id="{A67A4B7E-3E48-BC24-F177-F9DECE3034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22" y="92076"/>
            <a:ext cx="609600" cy="609600"/>
          </a:xfrm>
          <a:prstGeom prst="rect">
            <a:avLst/>
          </a:prstGeom>
        </p:spPr>
      </p:pic>
    </p:spTree>
    <p:extLst>
      <p:ext uri="{BB962C8B-B14F-4D97-AF65-F5344CB8AC3E}">
        <p14:creationId xmlns:p14="http://schemas.microsoft.com/office/powerpoint/2010/main" val="68554181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BE169-29F4-0F73-E3C3-97CF6811F2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4008A1-95D7-6699-5699-A3DD92315281}"/>
              </a:ext>
            </a:extLst>
          </p:cNvPr>
          <p:cNvSpPr>
            <a:spLocks noGrp="1"/>
          </p:cNvSpPr>
          <p:nvPr>
            <p:ph type="title"/>
          </p:nvPr>
        </p:nvSpPr>
        <p:spPr/>
        <p:txBody>
          <a:bodyPr/>
          <a:lstStyle/>
          <a:p>
            <a:r>
              <a:rPr lang="en-US" dirty="0"/>
              <a:t>Recommendations</a:t>
            </a:r>
          </a:p>
        </p:txBody>
      </p:sp>
      <p:sp>
        <p:nvSpPr>
          <p:cNvPr id="5" name="Content Placeholder 4">
            <a:extLst>
              <a:ext uri="{FF2B5EF4-FFF2-40B4-BE49-F238E27FC236}">
                <a16:creationId xmlns:a16="http://schemas.microsoft.com/office/drawing/2014/main" id="{1C31D667-C40D-5205-F7FD-57D984A656ED}"/>
              </a:ext>
            </a:extLst>
          </p:cNvPr>
          <p:cNvSpPr>
            <a:spLocks noGrp="1"/>
          </p:cNvSpPr>
          <p:nvPr>
            <p:ph idx="1"/>
          </p:nvPr>
        </p:nvSpPr>
        <p:spPr>
          <a:xfrm>
            <a:off x="488887" y="1600200"/>
            <a:ext cx="11340974" cy="4701012"/>
          </a:xfrm>
        </p:spPr>
        <p:txBody>
          <a:bodyPr>
            <a:normAutofit lnSpcReduction="10000"/>
          </a:bodyPr>
          <a:lstStyle/>
          <a:p>
            <a:pPr marL="0" indent="0">
              <a:buNone/>
            </a:pPr>
            <a:r>
              <a:rPr lang="en-US" sz="1900" i="1" dirty="0"/>
              <a:t>Predictive analytics can help Northwood Bank safeguard against unauthorized access to their critical systems. By leveraging machine learning algorithms like logistic regression, threats can be proactively identified and mitigated through targeted policy recommendations and technical enhancements.</a:t>
            </a:r>
          </a:p>
          <a:p>
            <a:pPr marL="0" indent="0">
              <a:buNone/>
            </a:pPr>
            <a:endParaRPr lang="en-US" sz="1600" dirty="0">
              <a:highlight>
                <a:srgbClr val="FFFF00"/>
              </a:highlight>
            </a:endParaRPr>
          </a:p>
          <a:p>
            <a:pPr marL="0" indent="0">
              <a:buNone/>
            </a:pPr>
            <a:r>
              <a:rPr lang="en-US" sz="1600" u="sng" dirty="0"/>
              <a:t>Operational Recommendations:</a:t>
            </a:r>
          </a:p>
          <a:p>
            <a:pPr marL="0" indent="0">
              <a:buNone/>
            </a:pPr>
            <a:endParaRPr lang="en-US" sz="400" u="sng" dirty="0">
              <a:highlight>
                <a:srgbClr val="FFFF00"/>
              </a:highlight>
            </a:endParaRPr>
          </a:p>
          <a:p>
            <a:r>
              <a:rPr lang="en-US" sz="1600" dirty="0"/>
              <a:t>Actively monitor and explore rate-limiting behaviors for port scanning. It is often the first step of a cyberattack, allowing malicious actors to identify potential entry points. The “Scan_Type_PortScan” feature was the strongest indicator of an attack</a:t>
            </a:r>
          </a:p>
          <a:p>
            <a:r>
              <a:rPr lang="en-US" sz="1600" dirty="0"/>
              <a:t>Block or restrict FTP protocol usage on the network unless absolutely needed. The “Request_Type_FTP” appeared as the second most powerful predictor of intrusive activity in the reduced (and most accurate) Logistic Regression model and is rarely used in modern networking environments (it is unencrypted)</a:t>
            </a:r>
          </a:p>
          <a:p>
            <a:pPr marL="0" indent="0">
              <a:buNone/>
            </a:pPr>
            <a:endParaRPr lang="en-US" sz="1600" dirty="0"/>
          </a:p>
          <a:p>
            <a:pPr marL="0" indent="0">
              <a:buNone/>
            </a:pPr>
            <a:r>
              <a:rPr lang="en-US" sz="1600" u="sng" dirty="0"/>
              <a:t>Model Maintenance Recommendations:</a:t>
            </a:r>
          </a:p>
          <a:p>
            <a:pPr marL="0" indent="0">
              <a:buNone/>
            </a:pPr>
            <a:endParaRPr lang="en-US" sz="400" u="sng" dirty="0">
              <a:highlight>
                <a:srgbClr val="FFFF00"/>
              </a:highlight>
            </a:endParaRPr>
          </a:p>
          <a:p>
            <a:r>
              <a:rPr lang="en-US" sz="1600" dirty="0"/>
              <a:t>Integrate automated hyperparameter tuning to avoid manual trial-and-error time sinks (e.g., GridSearchCV, exhaustive search of </a:t>
            </a:r>
            <a:r>
              <a:rPr lang="en-US" sz="1600" b="1" dirty="0"/>
              <a:t>all</a:t>
            </a:r>
            <a:r>
              <a:rPr lang="en-US" sz="1600" dirty="0"/>
              <a:t> parameter values or RandomizedSearchCV – more efficient but doesn’t search all combinations)</a:t>
            </a:r>
          </a:p>
          <a:p>
            <a:r>
              <a:rPr lang="en-US" sz="1600" dirty="0"/>
              <a:t>Incorporate cross-validation (Kfold and cross_val_score) to validate model stability across different data splits to prevent overfitting</a:t>
            </a:r>
          </a:p>
          <a:p>
            <a:pPr marL="0" indent="0">
              <a:buNone/>
            </a:pPr>
            <a:endParaRPr lang="en-US" sz="1600" i="1" u="sng" dirty="0"/>
          </a:p>
          <a:p>
            <a:pPr marL="0" indent="0">
              <a:buNone/>
            </a:pPr>
            <a:r>
              <a:rPr lang="en-US" sz="1600" i="1" dirty="0"/>
              <a:t>These insights provide a foundation for scalable, and secure ML deployment in real-world cybersecurity contexts.</a:t>
            </a:r>
          </a:p>
        </p:txBody>
      </p:sp>
      <p:pic>
        <p:nvPicPr>
          <p:cNvPr id="2" name="Picture 2">
            <a:extLst>
              <a:ext uri="{FF2B5EF4-FFF2-40B4-BE49-F238E27FC236}">
                <a16:creationId xmlns:a16="http://schemas.microsoft.com/office/drawing/2014/main" id="{0551B4AD-0B07-61AF-427C-88744227D6D1}"/>
              </a:ext>
            </a:extLst>
          </p:cNvPr>
          <p:cNvPicPr>
            <a:picLocks noChangeAspect="1" noChangeArrowheads="1"/>
          </p:cNvPicPr>
          <p:nvPr/>
        </p:nvPicPr>
        <p:blipFill>
          <a:blip r:embed="rId4"/>
          <a:srcRect/>
          <a:stretch/>
        </p:blipFill>
        <p:spPr bwMode="auto">
          <a:xfrm>
            <a:off x="10489966" y="461006"/>
            <a:ext cx="956632" cy="956632"/>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1">
            <a:hlinkClick r:id="" action="ppaction://media"/>
            <a:extLst>
              <a:ext uri="{FF2B5EF4-FFF2-40B4-BE49-F238E27FC236}">
                <a16:creationId xmlns:a16="http://schemas.microsoft.com/office/drawing/2014/main" id="{E726E244-A9C7-1A88-B596-3F74A2BAF4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5061" y="92076"/>
            <a:ext cx="609600" cy="609600"/>
          </a:xfrm>
          <a:prstGeom prst="rect">
            <a:avLst/>
          </a:prstGeom>
        </p:spPr>
      </p:pic>
    </p:spTree>
    <p:extLst>
      <p:ext uri="{BB962C8B-B14F-4D97-AF65-F5344CB8AC3E}">
        <p14:creationId xmlns:p14="http://schemas.microsoft.com/office/powerpoint/2010/main" val="404719295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CEE0-A978-59A7-3463-2EC9E32700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D29068-878D-2DDE-D554-C6F445EEFBB6}"/>
              </a:ext>
            </a:extLst>
          </p:cNvPr>
          <p:cNvSpPr>
            <a:spLocks noGrp="1"/>
          </p:cNvSpPr>
          <p:nvPr>
            <p:ph type="ctrTitle"/>
          </p:nvPr>
        </p:nvSpPr>
        <p:spPr/>
        <p:txBody>
          <a:bodyPr/>
          <a:lstStyle/>
          <a:p>
            <a:r>
              <a:rPr lang="en-US" dirty="0"/>
              <a:t>Thank you!</a:t>
            </a:r>
          </a:p>
        </p:txBody>
      </p:sp>
      <p:pic>
        <p:nvPicPr>
          <p:cNvPr id="2" name="Slide 12">
            <a:hlinkClick r:id="" action="ppaction://media"/>
            <a:extLst>
              <a:ext uri="{FF2B5EF4-FFF2-40B4-BE49-F238E27FC236}">
                <a16:creationId xmlns:a16="http://schemas.microsoft.com/office/drawing/2014/main" id="{8E6F9125-AD2D-076B-0703-ED521CB5DC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12990" y="91289"/>
            <a:ext cx="609600" cy="609600"/>
          </a:xfrm>
          <a:prstGeom prst="rect">
            <a:avLst/>
          </a:prstGeom>
        </p:spPr>
      </p:pic>
    </p:spTree>
    <p:extLst>
      <p:ext uri="{BB962C8B-B14F-4D97-AF65-F5344CB8AC3E}">
        <p14:creationId xmlns:p14="http://schemas.microsoft.com/office/powerpoint/2010/main" val="166892102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FE06C-BBE0-737D-0002-D00A70535B2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96573CC-1B4E-22FD-C1DC-067549B7626B}"/>
              </a:ext>
            </a:extLst>
          </p:cNvPr>
          <p:cNvPicPr>
            <a:picLocks noChangeAspect="1" noChangeArrowheads="1"/>
          </p:cNvPicPr>
          <p:nvPr/>
        </p:nvPicPr>
        <p:blipFill>
          <a:blip r:embed="rId2"/>
          <a:srcRect/>
          <a:stretch/>
        </p:blipFill>
        <p:spPr bwMode="auto">
          <a:xfrm>
            <a:off x="10489966" y="461006"/>
            <a:ext cx="956632" cy="9566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ED8C6A1-9BFA-44F9-9BE4-5697F92D30CE}"/>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1E493809-BC97-2133-1AE1-80E562AE297E}"/>
              </a:ext>
            </a:extLst>
          </p:cNvPr>
          <p:cNvSpPr>
            <a:spLocks noGrp="1"/>
          </p:cNvSpPr>
          <p:nvPr>
            <p:ph idx="1"/>
          </p:nvPr>
        </p:nvSpPr>
        <p:spPr>
          <a:xfrm>
            <a:off x="609600" y="1600200"/>
            <a:ext cx="10972800" cy="4701012"/>
          </a:xfrm>
        </p:spPr>
        <p:txBody>
          <a:bodyPr>
            <a:normAutofit/>
          </a:bodyPr>
          <a:lstStyle/>
          <a:p>
            <a:pPr marL="0" indent="0">
              <a:buNone/>
            </a:pPr>
            <a:endParaRPr lang="en-US" sz="400" u="sng" dirty="0"/>
          </a:p>
          <a:p>
            <a:r>
              <a:rPr lang="en-US" sz="1600" dirty="0"/>
              <a:t>Original Kaggle Dataset: </a:t>
            </a:r>
            <a:r>
              <a:rPr lang="en-US" sz="1600" dirty="0">
                <a:hlinkClick r:id="rId3"/>
              </a:rPr>
              <a:t>https://www.kaggle.com/datasets/developerghost/intrusion-detection-logs-normal-bot-scan</a:t>
            </a:r>
            <a:endParaRPr lang="en-US" sz="1600" dirty="0"/>
          </a:p>
          <a:p>
            <a:r>
              <a:rPr lang="en-US" sz="1600" dirty="0"/>
              <a:t>Li, L.-H., Ahmad, R., Tanone, R., &amp; Sharma, A. K. (2023). </a:t>
            </a:r>
            <a:r>
              <a:rPr lang="en-US" sz="1600" i="1" dirty="0"/>
              <a:t>STB: Synthetic Minority Oversampling Technique for tree‑boosting models for imbalanced datasets of intrusion detection systems</a:t>
            </a:r>
            <a:r>
              <a:rPr lang="en-US" sz="1600" dirty="0"/>
              <a:t>. PeerJ Computer Science, 9, e1580. </a:t>
            </a:r>
            <a:r>
              <a:rPr lang="en-US" sz="1600" dirty="0">
                <a:hlinkClick r:id="rId4"/>
              </a:rPr>
              <a:t>https://doi.org/10.7717/peerj-cs.1580</a:t>
            </a:r>
            <a:endParaRPr lang="en-US" sz="1600" dirty="0"/>
          </a:p>
          <a:p>
            <a:r>
              <a:rPr lang="en-US" sz="1600" dirty="0"/>
              <a:t>Ahmed, H. A., Hameed, A., &amp; Bawany, N. Z. (2022). </a:t>
            </a:r>
            <a:r>
              <a:rPr lang="en-US" sz="1600" i="1" dirty="0"/>
              <a:t>Network intrusion detection using oversampling technique and machine learning algorithms</a:t>
            </a:r>
            <a:r>
              <a:rPr lang="en-US" sz="1600" dirty="0"/>
              <a:t>. </a:t>
            </a:r>
            <a:r>
              <a:rPr lang="en-US" sz="1600" i="1" dirty="0"/>
              <a:t>PeerJ Computer Science, 8</a:t>
            </a:r>
            <a:r>
              <a:rPr lang="en-US" sz="1600" dirty="0"/>
              <a:t>, e820. </a:t>
            </a:r>
            <a:r>
              <a:rPr lang="en-US" sz="1600" dirty="0">
                <a:hlinkClick r:id="rId5"/>
              </a:rPr>
              <a:t>https://doi.org/10.7717/peerj-cs.820</a:t>
            </a:r>
            <a:endParaRPr lang="en-US" sz="1600" dirty="0"/>
          </a:p>
          <a:p>
            <a:r>
              <a:rPr lang="en-US" sz="1600" dirty="0"/>
              <a:t>Elreedy, D., Atiya, A. F., &amp; Kamalov, F. (2023). </a:t>
            </a:r>
            <a:r>
              <a:rPr lang="en-US" sz="1600" i="1" dirty="0"/>
              <a:t>A theoretical distribution analysis of synthetic minority oversampling technique (SMOTE) for imbalanced learning</a:t>
            </a:r>
            <a:r>
              <a:rPr lang="en-US" sz="1600" dirty="0"/>
              <a:t>. </a:t>
            </a:r>
            <a:r>
              <a:rPr lang="en-US" sz="1600" i="1" dirty="0"/>
              <a:t>Machine Learning, 113</a:t>
            </a:r>
            <a:r>
              <a:rPr lang="en-US" sz="1600" dirty="0"/>
              <a:t>(7), 4903–4923. </a:t>
            </a:r>
            <a:r>
              <a:rPr lang="en-US" sz="1600" dirty="0">
                <a:hlinkClick r:id="rId6"/>
              </a:rPr>
              <a:t>https://doi.org/10.1007/s10994-022-06296-4</a:t>
            </a:r>
            <a:endParaRPr lang="en-US" sz="1600" dirty="0"/>
          </a:p>
          <a:p>
            <a:r>
              <a:rPr lang="en-US" sz="1600" dirty="0"/>
              <a:t>Shwartz-Ziv, R., &amp; Armon, A. (2022). </a:t>
            </a:r>
            <a:r>
              <a:rPr lang="en-US" sz="1600" i="1" dirty="0"/>
              <a:t>Tabular data: Deep learning is not all you need</a:t>
            </a:r>
            <a:r>
              <a:rPr lang="en-US" sz="1600" dirty="0"/>
              <a:t>. </a:t>
            </a:r>
            <a:r>
              <a:rPr lang="en-US" sz="1600" i="1" dirty="0"/>
              <a:t>Information Fusion, 81</a:t>
            </a:r>
            <a:r>
              <a:rPr lang="en-US" sz="1600" dirty="0"/>
              <a:t>, 84–90. </a:t>
            </a:r>
            <a:r>
              <a:rPr lang="en-US" sz="1600" dirty="0">
                <a:hlinkClick r:id="rId7"/>
              </a:rPr>
              <a:t>https://doi.org/10.1016/j.inffus.2021.11.011</a:t>
            </a:r>
            <a:endParaRPr lang="en-US" sz="1600" dirty="0"/>
          </a:p>
          <a:p>
            <a:r>
              <a:rPr lang="en-US" sz="1600" dirty="0"/>
              <a:t>Neupane, S., Ables, J., Anderson, W., Mittal, S., Rahimi, S., Banicescu, I., &amp; Seale, M. (2022). </a:t>
            </a:r>
            <a:r>
              <a:rPr lang="en-US" sz="1600" i="1" dirty="0"/>
              <a:t>Explainable Intrusion Detection Systems (X‑IDS): A survey of current methods, challenges, and opportunities</a:t>
            </a:r>
            <a:r>
              <a:rPr lang="en-US" sz="1600" dirty="0"/>
              <a:t> [Preprint]. arXiv. </a:t>
            </a:r>
            <a:r>
              <a:rPr lang="en-US" sz="1600" dirty="0">
                <a:hlinkClick r:id="rId8"/>
              </a:rPr>
              <a:t>https://arxiv.org/abs/2207.06236</a:t>
            </a:r>
            <a:endParaRPr lang="en-US" sz="1600" dirty="0"/>
          </a:p>
        </p:txBody>
      </p:sp>
    </p:spTree>
    <p:extLst>
      <p:ext uri="{BB962C8B-B14F-4D97-AF65-F5344CB8AC3E}">
        <p14:creationId xmlns:p14="http://schemas.microsoft.com/office/powerpoint/2010/main" val="230453199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p:txBody>
          <a:bodyPr>
            <a:normAutofit/>
          </a:bodyPr>
          <a:lstStyle/>
          <a:p>
            <a:pPr marL="0" indent="0">
              <a:buNone/>
            </a:pPr>
            <a:r>
              <a:rPr lang="en-US" sz="1900" i="1" dirty="0"/>
              <a:t>The fictitious Northwood Bank (Toledo, OH) seeks to enhance its cybersecurity systems by using predictive analytics to detect and prevent unauthorized access to its systems.</a:t>
            </a:r>
          </a:p>
          <a:p>
            <a:pPr marL="0" indent="0">
              <a:buNone/>
            </a:pPr>
            <a:endParaRPr lang="en-US" sz="1600" dirty="0"/>
          </a:p>
          <a:p>
            <a:pPr marL="0" indent="0">
              <a:buNone/>
            </a:pPr>
            <a:r>
              <a:rPr lang="en-US" sz="1600" u="sng" dirty="0"/>
              <a:t>Project Objective:</a:t>
            </a:r>
          </a:p>
          <a:p>
            <a:pPr marL="0" indent="0">
              <a:buNone/>
            </a:pPr>
            <a:endParaRPr lang="en-US" sz="400" u="sng" dirty="0"/>
          </a:p>
          <a:p>
            <a:r>
              <a:rPr lang="en-US" sz="1600" dirty="0"/>
              <a:t>Identify patterns in historical network traffic data</a:t>
            </a:r>
            <a:endParaRPr lang="en-US" sz="1600" u="sng" dirty="0"/>
          </a:p>
          <a:p>
            <a:r>
              <a:rPr lang="en-US" sz="1600" dirty="0"/>
              <a:t>Build predictive models to classify malicious intrusions</a:t>
            </a:r>
          </a:p>
          <a:p>
            <a:r>
              <a:rPr lang="en-US" sz="1600" dirty="0"/>
              <a:t>Improve response time and reduce false positives in threat detection</a:t>
            </a:r>
          </a:p>
          <a:p>
            <a:pPr marL="0" indent="0">
              <a:buNone/>
            </a:pPr>
            <a:endParaRPr lang="en-US" sz="1600" dirty="0"/>
          </a:p>
          <a:p>
            <a:pPr marL="0" indent="0">
              <a:buNone/>
            </a:pPr>
            <a:r>
              <a:rPr lang="en-US" sz="1600" u="sng" dirty="0"/>
              <a:t>Project Scope:</a:t>
            </a:r>
          </a:p>
          <a:p>
            <a:pPr marL="0" indent="0">
              <a:buNone/>
            </a:pPr>
            <a:endParaRPr lang="en-US" sz="400" u="sng" dirty="0"/>
          </a:p>
          <a:p>
            <a:r>
              <a:rPr lang="en-US" sz="1600" dirty="0"/>
              <a:t>Internal network traffic reports for training, evaluation, and deployment</a:t>
            </a:r>
          </a:p>
          <a:p>
            <a:r>
              <a:rPr lang="en-US" sz="1600" dirty="0"/>
              <a:t>Compare and contrast various models based on performance metrics (accuracy, precision, recall, kappa, AUC)</a:t>
            </a:r>
          </a:p>
          <a:p>
            <a:r>
              <a:rPr lang="en-US" sz="1600" dirty="0"/>
              <a:t>Provide recommendations based on model diagnostics and feature importances</a:t>
            </a:r>
          </a:p>
        </p:txBody>
      </p:sp>
      <p:pic>
        <p:nvPicPr>
          <p:cNvPr id="3" name="Picture 2" descr="cybersecurity clipart">
            <a:extLst>
              <a:ext uri="{FF2B5EF4-FFF2-40B4-BE49-F238E27FC236}">
                <a16:creationId xmlns:a16="http://schemas.microsoft.com/office/drawing/2014/main" id="{372D8C2B-75F8-4D8C-E3E6-BA258DB0B83A}"/>
              </a:ext>
            </a:extLst>
          </p:cNvPr>
          <p:cNvPicPr>
            <a:picLocks noChangeAspect="1"/>
          </p:cNvPicPr>
          <p:nvPr/>
        </p:nvPicPr>
        <p:blipFill>
          <a:blip r:embed="rId4"/>
          <a:stretch>
            <a:fillRect/>
          </a:stretch>
        </p:blipFill>
        <p:spPr>
          <a:xfrm>
            <a:off x="8605114" y="2685110"/>
            <a:ext cx="1760142" cy="1760142"/>
          </a:xfrm>
          <a:prstGeom prst="rect">
            <a:avLst/>
          </a:prstGeom>
        </p:spPr>
      </p:pic>
      <p:pic>
        <p:nvPicPr>
          <p:cNvPr id="6" name="Slide 2">
            <a:hlinkClick r:id="" action="ppaction://media"/>
            <a:extLst>
              <a:ext uri="{FF2B5EF4-FFF2-40B4-BE49-F238E27FC236}">
                <a16:creationId xmlns:a16="http://schemas.microsoft.com/office/drawing/2014/main" id="{655AF2AB-AEF5-B6AA-6291-8F7E2D1772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847" y="122237"/>
            <a:ext cx="609600" cy="609600"/>
          </a:xfrm>
          <a:prstGeom prst="rect">
            <a:avLst/>
          </a:prstGeom>
        </p:spPr>
      </p:pic>
    </p:spTree>
    <p:extLst>
      <p:ext uri="{BB962C8B-B14F-4D97-AF65-F5344CB8AC3E}">
        <p14:creationId xmlns:p14="http://schemas.microsoft.com/office/powerpoint/2010/main" val="127190242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337D-E0DC-186A-0E06-ADE1E19E7B5F}"/>
            </a:ext>
          </a:extLst>
        </p:cNvPr>
        <p:cNvGrpSpPr/>
        <p:nvPr/>
      </p:nvGrpSpPr>
      <p:grpSpPr>
        <a:xfrm>
          <a:off x="0" y="0"/>
          <a:ext cx="0" cy="0"/>
          <a:chOff x="0" y="0"/>
          <a:chExt cx="0" cy="0"/>
        </a:xfrm>
      </p:grpSpPr>
      <p:pic>
        <p:nvPicPr>
          <p:cNvPr id="2054" name="Picture 6" descr="Python Logo Free Download Png Transparent HQ PNG Download | FreePNGimg">
            <a:extLst>
              <a:ext uri="{FF2B5EF4-FFF2-40B4-BE49-F238E27FC236}">
                <a16:creationId xmlns:a16="http://schemas.microsoft.com/office/drawing/2014/main" id="{03F0BD7E-D4B3-1475-6892-D9C171F27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2432" y="274638"/>
            <a:ext cx="1336672" cy="17012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B863E68-8A51-367F-F9CC-BEA34612D68E}"/>
              </a:ext>
            </a:extLst>
          </p:cNvPr>
          <p:cNvSpPr>
            <a:spLocks noGrp="1"/>
          </p:cNvSpPr>
          <p:nvPr>
            <p:ph type="title"/>
          </p:nvPr>
        </p:nvSpPr>
        <p:spPr/>
        <p:txBody>
          <a:bodyPr/>
          <a:lstStyle/>
          <a:p>
            <a:r>
              <a:rPr lang="en-US" dirty="0"/>
              <a:t>Methodology (EDA)</a:t>
            </a:r>
          </a:p>
        </p:txBody>
      </p:sp>
      <p:sp>
        <p:nvSpPr>
          <p:cNvPr id="5" name="Content Placeholder 4">
            <a:extLst>
              <a:ext uri="{FF2B5EF4-FFF2-40B4-BE49-F238E27FC236}">
                <a16:creationId xmlns:a16="http://schemas.microsoft.com/office/drawing/2014/main" id="{EEEBA938-4C92-6F3D-EC7D-4FAE48732AA4}"/>
              </a:ext>
            </a:extLst>
          </p:cNvPr>
          <p:cNvSpPr>
            <a:spLocks noGrp="1"/>
          </p:cNvSpPr>
          <p:nvPr>
            <p:ph idx="1"/>
          </p:nvPr>
        </p:nvSpPr>
        <p:spPr/>
        <p:txBody>
          <a:bodyPr>
            <a:normAutofit/>
          </a:bodyPr>
          <a:lstStyle/>
          <a:p>
            <a:pPr marL="0" indent="0">
              <a:buNone/>
            </a:pPr>
            <a:r>
              <a:rPr lang="en-US" sz="1900" i="1" dirty="0"/>
              <a:t>Exploratory data analysis (EDA) is conducted to reveal historical patterns, anomalies, and relationships in the network data, allowing for informed model selection and preprocessing techniques.</a:t>
            </a:r>
          </a:p>
          <a:p>
            <a:pPr marL="0" indent="0">
              <a:buNone/>
            </a:pPr>
            <a:endParaRPr lang="en-US" sz="1600" dirty="0">
              <a:highlight>
                <a:srgbClr val="FFFF00"/>
              </a:highlight>
            </a:endParaRPr>
          </a:p>
          <a:p>
            <a:pPr marL="0" indent="0">
              <a:buNone/>
            </a:pPr>
            <a:r>
              <a:rPr lang="en-US" sz="1600" u="sng" dirty="0"/>
              <a:t>Approach:</a:t>
            </a:r>
          </a:p>
          <a:p>
            <a:pPr marL="0" indent="0">
              <a:buNone/>
            </a:pPr>
            <a:endParaRPr lang="en-US" sz="400" u="sng" dirty="0">
              <a:highlight>
                <a:srgbClr val="FFFF00"/>
              </a:highlight>
            </a:endParaRPr>
          </a:p>
          <a:p>
            <a:r>
              <a:rPr lang="en-US" sz="1600" dirty="0"/>
              <a:t>Leverage Python libraries (e.g., pandas, NumPy, Matplotlib, seaborn, etc.) to visualize and summarize data</a:t>
            </a:r>
            <a:endParaRPr lang="en-US" sz="1600" u="sng" dirty="0"/>
          </a:p>
          <a:p>
            <a:r>
              <a:rPr lang="en-US" sz="1600" dirty="0"/>
              <a:t>Create graphs (e.g., bar charts, box plots, or histograms) to uncover hidden trends, distributions, outliers and correlations between variables</a:t>
            </a:r>
          </a:p>
          <a:p>
            <a:r>
              <a:rPr lang="en-US" sz="1600" dirty="0"/>
              <a:t>Use descriptive statistics to uncover data spread and identify potentially skewed features or missing data</a:t>
            </a:r>
          </a:p>
        </p:txBody>
      </p:sp>
      <p:pic>
        <p:nvPicPr>
          <p:cNvPr id="2" name="Slide 3">
            <a:hlinkClick r:id="" action="ppaction://media"/>
            <a:extLst>
              <a:ext uri="{FF2B5EF4-FFF2-40B4-BE49-F238E27FC236}">
                <a16:creationId xmlns:a16="http://schemas.microsoft.com/office/drawing/2014/main" id="{BD4DABBD-9769-5D44-2EB1-A42ABAAA8A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4304" y="236538"/>
            <a:ext cx="609600" cy="609600"/>
          </a:xfrm>
          <a:prstGeom prst="rect">
            <a:avLst/>
          </a:prstGeom>
        </p:spPr>
      </p:pic>
    </p:spTree>
    <p:extLst>
      <p:ext uri="{BB962C8B-B14F-4D97-AF65-F5344CB8AC3E}">
        <p14:creationId xmlns:p14="http://schemas.microsoft.com/office/powerpoint/2010/main" val="174228088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5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56323-CD75-AA60-71AA-903C686710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DE9D1B-0AA9-549E-F531-0693EA0B4672}"/>
              </a:ext>
            </a:extLst>
          </p:cNvPr>
          <p:cNvSpPr>
            <a:spLocks noGrp="1"/>
          </p:cNvSpPr>
          <p:nvPr>
            <p:ph type="title"/>
          </p:nvPr>
        </p:nvSpPr>
        <p:spPr/>
        <p:txBody>
          <a:bodyPr/>
          <a:lstStyle/>
          <a:p>
            <a:r>
              <a:rPr lang="en-US" dirty="0"/>
              <a:t>Methodology (ML)</a:t>
            </a:r>
          </a:p>
        </p:txBody>
      </p:sp>
      <p:sp>
        <p:nvSpPr>
          <p:cNvPr id="5" name="Content Placeholder 4">
            <a:extLst>
              <a:ext uri="{FF2B5EF4-FFF2-40B4-BE49-F238E27FC236}">
                <a16:creationId xmlns:a16="http://schemas.microsoft.com/office/drawing/2014/main" id="{F9483E90-42E2-BC9D-4CDF-77913B122460}"/>
              </a:ext>
            </a:extLst>
          </p:cNvPr>
          <p:cNvSpPr>
            <a:spLocks noGrp="1"/>
          </p:cNvSpPr>
          <p:nvPr>
            <p:ph idx="1"/>
          </p:nvPr>
        </p:nvSpPr>
        <p:spPr>
          <a:xfrm>
            <a:off x="407405" y="1600200"/>
            <a:ext cx="11434527" cy="4619531"/>
          </a:xfrm>
        </p:spPr>
        <p:txBody>
          <a:bodyPr>
            <a:normAutofit fontScale="85000" lnSpcReduction="20000"/>
          </a:bodyPr>
          <a:lstStyle/>
          <a:p>
            <a:pPr marL="0" indent="0">
              <a:buNone/>
            </a:pPr>
            <a:r>
              <a:rPr lang="en-US" sz="2200" i="1" dirty="0"/>
              <a:t>Machine learning models are trained on historical network traffic data using supervised learning algorithms to simulate intrusion detection performance under realistic conditions.</a:t>
            </a:r>
          </a:p>
          <a:p>
            <a:pPr marL="0" indent="0">
              <a:buNone/>
            </a:pPr>
            <a:endParaRPr lang="en-US" sz="1900" dirty="0">
              <a:highlight>
                <a:srgbClr val="FFFF00"/>
              </a:highlight>
            </a:endParaRPr>
          </a:p>
          <a:p>
            <a:pPr marL="0" indent="0">
              <a:buNone/>
            </a:pPr>
            <a:r>
              <a:rPr lang="en-US" sz="1900" u="sng" dirty="0"/>
              <a:t>Strategy:</a:t>
            </a:r>
          </a:p>
          <a:p>
            <a:pPr marL="0" indent="0">
              <a:buNone/>
            </a:pPr>
            <a:endParaRPr lang="en-US" sz="500" u="sng" dirty="0">
              <a:highlight>
                <a:srgbClr val="FFFF00"/>
              </a:highlight>
            </a:endParaRPr>
          </a:p>
          <a:p>
            <a:r>
              <a:rPr lang="en-US" sz="1900" dirty="0"/>
              <a:t>Leverage Python libraries (e.g., scikit-learn, and PyDotPlus) to create and visualize predictive models</a:t>
            </a:r>
          </a:p>
          <a:p>
            <a:r>
              <a:rPr lang="en-US" sz="1900" dirty="0"/>
              <a:t>Preprocess data by encoding categoricals, fixing class imbalances, and selecting feature/target variables</a:t>
            </a:r>
          </a:p>
          <a:p>
            <a:r>
              <a:rPr lang="en-US" sz="1900" dirty="0"/>
              <a:t>Build and evaluate multiple classification models (Logistic Regression, Multilayer Perceptron, Classification Tree)</a:t>
            </a:r>
            <a:endParaRPr lang="en-US" sz="1900" u="sng" dirty="0"/>
          </a:p>
          <a:p>
            <a:r>
              <a:rPr lang="en-US" sz="1900" dirty="0"/>
              <a:t>Evaluate performance across multiple random weight seeds and partitions</a:t>
            </a:r>
          </a:p>
          <a:p>
            <a:r>
              <a:rPr lang="en-US" sz="1900" dirty="0"/>
              <a:t>Use metrics such as precision, accuracy, recall, kappa score, and AUC values to compare and validate models</a:t>
            </a:r>
          </a:p>
          <a:p>
            <a:pPr marL="0" indent="0">
              <a:buNone/>
            </a:pPr>
            <a:endParaRPr lang="en-US" sz="1900" dirty="0"/>
          </a:p>
          <a:p>
            <a:pPr marL="0" indent="0">
              <a:buNone/>
            </a:pPr>
            <a:r>
              <a:rPr lang="en-US" sz="1900" u="sng" dirty="0"/>
              <a:t>Implementation:</a:t>
            </a:r>
          </a:p>
          <a:p>
            <a:pPr marL="0" indent="0">
              <a:buNone/>
            </a:pPr>
            <a:endParaRPr lang="en-US" sz="500" u="sng" dirty="0"/>
          </a:p>
          <a:p>
            <a:r>
              <a:rPr lang="en-US" sz="1900" dirty="0"/>
              <a:t>Visualize results with confusion matrices, ROC curves, and feature importance plots</a:t>
            </a:r>
          </a:p>
          <a:p>
            <a:r>
              <a:rPr lang="en-US" sz="1900" dirty="0"/>
              <a:t>Document findings for technical and executive review</a:t>
            </a:r>
          </a:p>
          <a:p>
            <a:pPr marL="0" indent="0">
              <a:buNone/>
            </a:pPr>
            <a:endParaRPr lang="en-US" sz="1900" dirty="0"/>
          </a:p>
          <a:p>
            <a:pPr marL="0" indent="0">
              <a:buNone/>
            </a:pPr>
            <a:r>
              <a:rPr lang="en-US" sz="1900" u="sng" dirty="0"/>
              <a:t>Post-Processing:</a:t>
            </a:r>
          </a:p>
          <a:p>
            <a:pPr marL="0" indent="0">
              <a:buNone/>
            </a:pPr>
            <a:endParaRPr lang="en-US" sz="500" u="sng" dirty="0"/>
          </a:p>
          <a:p>
            <a:r>
              <a:rPr lang="en-US" sz="1900" dirty="0"/>
              <a:t>Use pandas’ .merge() function to re-merge with original data by the unique “Id” for each row, matching prediction rows (i.e., testing data) to their original counterparts, to rows without any predictions at all - providing one single source of truth for auditability.</a:t>
            </a:r>
          </a:p>
          <a:p>
            <a:r>
              <a:rPr lang="en-US" sz="1900" dirty="0"/>
              <a:t>Export the rebuilt datasets (original, decoded data with predictions/no predictions) from each model into their own unique .csv files</a:t>
            </a:r>
          </a:p>
          <a:p>
            <a:pPr marL="0" indent="0">
              <a:buNone/>
            </a:pPr>
            <a:endParaRPr lang="en-US" sz="1900" dirty="0"/>
          </a:p>
          <a:p>
            <a:endParaRPr lang="en-US" sz="500" u="sng" dirty="0">
              <a:highlight>
                <a:srgbClr val="FFFF00"/>
              </a:highlight>
            </a:endParaRPr>
          </a:p>
        </p:txBody>
      </p:sp>
      <p:pic>
        <p:nvPicPr>
          <p:cNvPr id="1026" name="Picture 2" descr="Machine learning - Free computer icons">
            <a:extLst>
              <a:ext uri="{FF2B5EF4-FFF2-40B4-BE49-F238E27FC236}">
                <a16:creationId xmlns:a16="http://schemas.microsoft.com/office/drawing/2014/main" id="{072ED172-1DA8-FDC4-AAAF-D914FE702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3861" y="274638"/>
            <a:ext cx="1318661" cy="1318661"/>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4">
            <a:hlinkClick r:id="" action="ppaction://media"/>
            <a:extLst>
              <a:ext uri="{FF2B5EF4-FFF2-40B4-BE49-F238E27FC236}">
                <a16:creationId xmlns:a16="http://schemas.microsoft.com/office/drawing/2014/main" id="{3561A6F6-D5EF-5FDF-B06A-77E97C60D7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7722" y="92076"/>
            <a:ext cx="609600" cy="609600"/>
          </a:xfrm>
          <a:prstGeom prst="rect">
            <a:avLst/>
          </a:prstGeom>
        </p:spPr>
      </p:pic>
    </p:spTree>
    <p:extLst>
      <p:ext uri="{BB962C8B-B14F-4D97-AF65-F5344CB8AC3E}">
        <p14:creationId xmlns:p14="http://schemas.microsoft.com/office/powerpoint/2010/main" val="415481369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546DE-4AC9-8D3E-C7F6-86711EA275CE}"/>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4CD39F42-BFED-8596-4153-48C088585919}"/>
              </a:ext>
            </a:extLst>
          </p:cNvPr>
          <p:cNvGrpSpPr/>
          <p:nvPr/>
        </p:nvGrpSpPr>
        <p:grpSpPr>
          <a:xfrm>
            <a:off x="4420527" y="0"/>
            <a:ext cx="7771473" cy="6219605"/>
            <a:chOff x="4571434" y="0"/>
            <a:chExt cx="7620566" cy="5554301"/>
          </a:xfrm>
        </p:grpSpPr>
        <p:pic>
          <p:nvPicPr>
            <p:cNvPr id="13" name="Picture 12" descr="A graph with red and yellow bars&#10;&#10;AI-generated content may be incorrect.">
              <a:extLst>
                <a:ext uri="{FF2B5EF4-FFF2-40B4-BE49-F238E27FC236}">
                  <a16:creationId xmlns:a16="http://schemas.microsoft.com/office/drawing/2014/main" id="{FBC5F66F-4286-5E60-8EFC-751FB6600CC9}"/>
                </a:ext>
              </a:extLst>
            </p:cNvPr>
            <p:cNvPicPr>
              <a:picLocks noChangeAspect="1"/>
            </p:cNvPicPr>
            <p:nvPr/>
          </p:nvPicPr>
          <p:blipFill>
            <a:blip r:embed="rId4"/>
            <a:stretch>
              <a:fillRect/>
            </a:stretch>
          </p:blipFill>
          <p:spPr>
            <a:xfrm>
              <a:off x="4621214" y="1851434"/>
              <a:ext cx="7570786" cy="1851434"/>
            </a:xfrm>
            <a:prstGeom prst="rect">
              <a:avLst/>
            </a:prstGeom>
          </p:spPr>
        </p:pic>
        <p:pic>
          <p:nvPicPr>
            <p:cNvPr id="16" name="Picture 15" descr="A comparison of a graph&#10;&#10;AI-generated content may be incorrect.">
              <a:extLst>
                <a:ext uri="{FF2B5EF4-FFF2-40B4-BE49-F238E27FC236}">
                  <a16:creationId xmlns:a16="http://schemas.microsoft.com/office/drawing/2014/main" id="{2AA3DA0E-1DF5-E5BC-5272-1D92F152D0C9}"/>
                </a:ext>
              </a:extLst>
            </p:cNvPr>
            <p:cNvPicPr>
              <a:picLocks noChangeAspect="1"/>
            </p:cNvPicPr>
            <p:nvPr/>
          </p:nvPicPr>
          <p:blipFill>
            <a:blip r:embed="rId5"/>
            <a:stretch>
              <a:fillRect/>
            </a:stretch>
          </p:blipFill>
          <p:spPr>
            <a:xfrm>
              <a:off x="4571434" y="3702868"/>
              <a:ext cx="7570786" cy="1851433"/>
            </a:xfrm>
            <a:prstGeom prst="rect">
              <a:avLst/>
            </a:prstGeom>
          </p:spPr>
        </p:pic>
        <p:pic>
          <p:nvPicPr>
            <p:cNvPr id="7" name="Picture 6" descr="A close-up of a graph&#10;&#10;AI-generated content may be incorrect.">
              <a:extLst>
                <a:ext uri="{FF2B5EF4-FFF2-40B4-BE49-F238E27FC236}">
                  <a16:creationId xmlns:a16="http://schemas.microsoft.com/office/drawing/2014/main" id="{ED917426-720D-A6BA-E518-154E5287FCA2}"/>
                </a:ext>
              </a:extLst>
            </p:cNvPr>
            <p:cNvPicPr>
              <a:picLocks noChangeAspect="1"/>
            </p:cNvPicPr>
            <p:nvPr/>
          </p:nvPicPr>
          <p:blipFill>
            <a:blip r:embed="rId6"/>
            <a:stretch>
              <a:fillRect/>
            </a:stretch>
          </p:blipFill>
          <p:spPr>
            <a:xfrm>
              <a:off x="4621214" y="0"/>
              <a:ext cx="7471226" cy="1851434"/>
            </a:xfrm>
            <a:prstGeom prst="rect">
              <a:avLst/>
            </a:prstGeom>
            <a:noFill/>
          </p:spPr>
        </p:pic>
      </p:grpSp>
      <p:sp>
        <p:nvSpPr>
          <p:cNvPr id="4" name="Title 3">
            <a:extLst>
              <a:ext uri="{FF2B5EF4-FFF2-40B4-BE49-F238E27FC236}">
                <a16:creationId xmlns:a16="http://schemas.microsoft.com/office/drawing/2014/main" id="{2A10C076-7463-E7A5-D53D-C3E3A61AC8B7}"/>
              </a:ext>
            </a:extLst>
          </p:cNvPr>
          <p:cNvSpPr>
            <a:spLocks noGrp="1"/>
          </p:cNvSpPr>
          <p:nvPr>
            <p:ph type="title"/>
          </p:nvPr>
        </p:nvSpPr>
        <p:spPr>
          <a:xfrm>
            <a:off x="408914" y="162963"/>
            <a:ext cx="4011613" cy="412058"/>
          </a:xfrm>
        </p:spPr>
        <p:txBody>
          <a:bodyPr anchor="b">
            <a:noAutofit/>
          </a:bodyPr>
          <a:lstStyle/>
          <a:p>
            <a:pPr algn="ctr"/>
            <a:r>
              <a:rPr lang="en-US" sz="2400" b="0" dirty="0"/>
              <a:t>Results (LR)</a:t>
            </a:r>
          </a:p>
        </p:txBody>
      </p:sp>
      <p:sp>
        <p:nvSpPr>
          <p:cNvPr id="5" name="Content Placeholder 4">
            <a:extLst>
              <a:ext uri="{FF2B5EF4-FFF2-40B4-BE49-F238E27FC236}">
                <a16:creationId xmlns:a16="http://schemas.microsoft.com/office/drawing/2014/main" id="{3E5EDB31-BA1E-85EE-D2F8-5C16A27F0BC5}"/>
              </a:ext>
            </a:extLst>
          </p:cNvPr>
          <p:cNvSpPr>
            <a:spLocks noGrp="1"/>
          </p:cNvSpPr>
          <p:nvPr>
            <p:ph type="body" sz="half" idx="2"/>
          </p:nvPr>
        </p:nvSpPr>
        <p:spPr>
          <a:xfrm>
            <a:off x="208231" y="638395"/>
            <a:ext cx="4412983" cy="5572282"/>
          </a:xfrm>
        </p:spPr>
        <p:txBody>
          <a:bodyPr>
            <a:normAutofit lnSpcReduction="10000"/>
          </a:bodyPr>
          <a:lstStyle/>
          <a:p>
            <a:pPr marL="0" indent="0">
              <a:lnSpc>
                <a:spcPct val="90000"/>
              </a:lnSpc>
              <a:buNone/>
            </a:pPr>
            <a:r>
              <a:rPr lang="en-US" sz="1600" dirty="0"/>
              <a:t>Two Logistic Regression (LR) models were trained to differentiate between intrusive and benign network traffic behaviors.</a:t>
            </a:r>
          </a:p>
          <a:p>
            <a:pPr marL="0" indent="0">
              <a:lnSpc>
                <a:spcPct val="90000"/>
              </a:lnSpc>
              <a:buNone/>
            </a:pPr>
            <a:endParaRPr lang="en-US" sz="1200" dirty="0">
              <a:highlight>
                <a:srgbClr val="FFFF00"/>
              </a:highlight>
            </a:endParaRPr>
          </a:p>
          <a:p>
            <a:pPr marL="0" indent="0">
              <a:lnSpc>
                <a:spcPct val="90000"/>
              </a:lnSpc>
              <a:buNone/>
            </a:pPr>
            <a:r>
              <a:rPr lang="en-US" u="sng" dirty="0"/>
              <a:t>Full Model:</a:t>
            </a:r>
          </a:p>
          <a:p>
            <a:pPr marL="0" indent="0">
              <a:lnSpc>
                <a:spcPct val="90000"/>
              </a:lnSpc>
              <a:buNone/>
            </a:pPr>
            <a:endParaRPr lang="en-US" sz="400" u="sng" dirty="0">
              <a:highlight>
                <a:srgbClr val="FFFF00"/>
              </a:highlight>
            </a:endParaRPr>
          </a:p>
          <a:p>
            <a:pPr marL="171450" indent="-171450">
              <a:lnSpc>
                <a:spcPct val="90000"/>
              </a:lnSpc>
              <a:buFont typeface="Arial" panose="020B0604020202020204" pitchFamily="34" charset="0"/>
              <a:buChar char="•"/>
            </a:pPr>
            <a:r>
              <a:rPr lang="en-US" dirty="0"/>
              <a:t>Evaluated performance across multiple random partitions (train-test-splits)</a:t>
            </a:r>
          </a:p>
          <a:p>
            <a:pPr marL="171450" indent="-171450">
              <a:lnSpc>
                <a:spcPct val="90000"/>
              </a:lnSpc>
              <a:buFont typeface="Arial" panose="020B0604020202020204" pitchFamily="34" charset="0"/>
              <a:buChar char="•"/>
            </a:pPr>
            <a:r>
              <a:rPr lang="en-US" dirty="0"/>
              <a:t>Used a broad feature set to establish a baseline performance standard for future modeling efforts</a:t>
            </a:r>
          </a:p>
          <a:p>
            <a:pPr marL="171450" indent="-171450">
              <a:lnSpc>
                <a:spcPct val="90000"/>
              </a:lnSpc>
              <a:buFont typeface="Arial" panose="020B0604020202020204" pitchFamily="34" charset="0"/>
              <a:buChar char="•"/>
            </a:pPr>
            <a:r>
              <a:rPr lang="en-US" dirty="0"/>
              <a:t>Achieved </a:t>
            </a:r>
            <a:r>
              <a:rPr lang="en-US" b="1" dirty="0"/>
              <a:t>very high accuracy</a:t>
            </a:r>
            <a:r>
              <a:rPr lang="en-US" dirty="0"/>
              <a:t> (99.21%) </a:t>
            </a:r>
            <a:r>
              <a:rPr lang="en-US" b="1" dirty="0"/>
              <a:t>and recall</a:t>
            </a:r>
            <a:r>
              <a:rPr lang="en-US" dirty="0"/>
              <a:t> (99.71%) i.e., minimal false negatives – few intrusions were missed</a:t>
            </a:r>
          </a:p>
          <a:p>
            <a:pPr marL="171450" indent="-171450">
              <a:lnSpc>
                <a:spcPct val="90000"/>
              </a:lnSpc>
              <a:buFont typeface="Arial" panose="020B0604020202020204" pitchFamily="34" charset="0"/>
              <a:buChar char="•"/>
            </a:pPr>
            <a:r>
              <a:rPr lang="en-US" dirty="0"/>
              <a:t>Kappa score of 0.955 indicates almost no randomness</a:t>
            </a:r>
          </a:p>
          <a:p>
            <a:pPr marL="171450" indent="-171450">
              <a:lnSpc>
                <a:spcPct val="90000"/>
              </a:lnSpc>
              <a:buFont typeface="Arial" panose="020B0604020202020204" pitchFamily="34" charset="0"/>
              <a:buChar char="•"/>
            </a:pPr>
            <a:r>
              <a:rPr lang="en-US" dirty="0"/>
              <a:t>An AUC of 0.9995 nearly flawless class separability</a:t>
            </a:r>
          </a:p>
          <a:p>
            <a:pPr marL="0" indent="0">
              <a:lnSpc>
                <a:spcPct val="90000"/>
              </a:lnSpc>
              <a:buNone/>
            </a:pPr>
            <a:endParaRPr lang="en-US" sz="1200" dirty="0"/>
          </a:p>
          <a:p>
            <a:pPr marL="0" indent="0">
              <a:lnSpc>
                <a:spcPct val="90000"/>
              </a:lnSpc>
              <a:buNone/>
            </a:pPr>
            <a:r>
              <a:rPr lang="en-US" u="sng" dirty="0"/>
              <a:t>Reduced Model:</a:t>
            </a:r>
          </a:p>
          <a:p>
            <a:pPr marL="0" indent="0">
              <a:lnSpc>
                <a:spcPct val="90000"/>
              </a:lnSpc>
              <a:buNone/>
            </a:pPr>
            <a:endParaRPr lang="en-US" sz="400" u="sng" dirty="0"/>
          </a:p>
          <a:p>
            <a:pPr marL="171450" indent="-171450">
              <a:lnSpc>
                <a:spcPct val="90000"/>
              </a:lnSpc>
              <a:buFont typeface="Arial" panose="020B0604020202020204" pitchFamily="34" charset="0"/>
              <a:buChar char="•"/>
            </a:pPr>
            <a:r>
              <a:rPr lang="en-US" dirty="0"/>
              <a:t>Evaluated performance across multiple random partitions (train-test-splits)</a:t>
            </a:r>
          </a:p>
          <a:p>
            <a:pPr marL="171450" indent="-171450">
              <a:lnSpc>
                <a:spcPct val="90000"/>
              </a:lnSpc>
              <a:buFont typeface="Arial" panose="020B0604020202020204" pitchFamily="34" charset="0"/>
              <a:buChar char="•"/>
            </a:pPr>
            <a:r>
              <a:rPr lang="en-US" dirty="0"/>
              <a:t>Simpler architecture (removed “Port”, “Payload_Size”, “Source_IP” and “Destination_IP” variables) for better performance</a:t>
            </a:r>
          </a:p>
          <a:p>
            <a:pPr marL="171450" indent="-171450">
              <a:lnSpc>
                <a:spcPct val="90000"/>
              </a:lnSpc>
              <a:buFont typeface="Arial" panose="020B0604020202020204" pitchFamily="34" charset="0"/>
              <a:buChar char="•"/>
            </a:pPr>
            <a:r>
              <a:rPr lang="en-US" dirty="0"/>
              <a:t>Achieved </a:t>
            </a:r>
            <a:r>
              <a:rPr lang="en-US" b="1" dirty="0"/>
              <a:t>perfect accuracy </a:t>
            </a:r>
            <a:r>
              <a:rPr lang="en-US" dirty="0"/>
              <a:t>(100%) </a:t>
            </a:r>
            <a:r>
              <a:rPr lang="en-US" b="1" dirty="0"/>
              <a:t>and recall</a:t>
            </a:r>
            <a:r>
              <a:rPr lang="en-US" dirty="0"/>
              <a:t> (100%) i.e., </a:t>
            </a:r>
            <a:r>
              <a:rPr lang="en-US" b="1" dirty="0"/>
              <a:t>no intrusions were missed;</a:t>
            </a:r>
            <a:r>
              <a:rPr lang="en-US" dirty="0"/>
              <a:t> </a:t>
            </a:r>
            <a:r>
              <a:rPr lang="en-US" b="1" dirty="0"/>
              <a:t>all network activity was correctly classified</a:t>
            </a:r>
          </a:p>
          <a:p>
            <a:pPr marL="171450" indent="-171450">
              <a:lnSpc>
                <a:spcPct val="90000"/>
              </a:lnSpc>
              <a:buFont typeface="Arial" panose="020B0604020202020204" pitchFamily="34" charset="0"/>
              <a:buChar char="•"/>
            </a:pPr>
            <a:r>
              <a:rPr lang="en-US" dirty="0"/>
              <a:t>Kappa score of 1.0 indicates no predictive randomness</a:t>
            </a:r>
          </a:p>
          <a:p>
            <a:pPr marL="171450" indent="-171450">
              <a:lnSpc>
                <a:spcPct val="90000"/>
              </a:lnSpc>
              <a:buFont typeface="Arial" panose="020B0604020202020204" pitchFamily="34" charset="0"/>
              <a:buChar char="•"/>
            </a:pPr>
            <a:r>
              <a:rPr lang="en-US" dirty="0"/>
              <a:t>An AUC score of 1.0 shows flawless class separability</a:t>
            </a:r>
          </a:p>
        </p:txBody>
      </p:sp>
      <p:pic>
        <p:nvPicPr>
          <p:cNvPr id="2" name="Slide 5">
            <a:hlinkClick r:id="" action="ppaction://media"/>
            <a:extLst>
              <a:ext uri="{FF2B5EF4-FFF2-40B4-BE49-F238E27FC236}">
                <a16:creationId xmlns:a16="http://schemas.microsoft.com/office/drawing/2014/main" id="{2831EFC9-DD8D-9777-E410-CEE992CF14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0869" y="64192"/>
            <a:ext cx="609600" cy="609600"/>
          </a:xfrm>
          <a:prstGeom prst="rect">
            <a:avLst/>
          </a:prstGeom>
        </p:spPr>
      </p:pic>
    </p:spTree>
    <p:extLst>
      <p:ext uri="{BB962C8B-B14F-4D97-AF65-F5344CB8AC3E}">
        <p14:creationId xmlns:p14="http://schemas.microsoft.com/office/powerpoint/2010/main" val="204243446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A684-78F7-4BE4-A6B7-C011238F26B1}"/>
            </a:ext>
          </a:extLst>
        </p:cNvPr>
        <p:cNvGrpSpPr/>
        <p:nvPr/>
      </p:nvGrpSpPr>
      <p:grpSpPr>
        <a:xfrm>
          <a:off x="0" y="0"/>
          <a:ext cx="0" cy="0"/>
          <a:chOff x="0" y="0"/>
          <a:chExt cx="0" cy="0"/>
        </a:xfrm>
      </p:grpSpPr>
      <p:pic>
        <p:nvPicPr>
          <p:cNvPr id="8" name="Picture 7" descr="A chart of a network model&#10;&#10;AI-generated content may be incorrect.">
            <a:extLst>
              <a:ext uri="{FF2B5EF4-FFF2-40B4-BE49-F238E27FC236}">
                <a16:creationId xmlns:a16="http://schemas.microsoft.com/office/drawing/2014/main" id="{7A7CA5EE-D78B-56A2-23C2-7BBACCBC82E7}"/>
              </a:ext>
            </a:extLst>
          </p:cNvPr>
          <p:cNvPicPr>
            <a:picLocks noChangeAspect="1"/>
          </p:cNvPicPr>
          <p:nvPr/>
        </p:nvPicPr>
        <p:blipFill>
          <a:blip r:embed="rId4"/>
          <a:stretch>
            <a:fillRect/>
          </a:stretch>
        </p:blipFill>
        <p:spPr>
          <a:xfrm>
            <a:off x="8869378" y="0"/>
            <a:ext cx="3114391" cy="2073202"/>
          </a:xfrm>
          <a:prstGeom prst="rect">
            <a:avLst/>
          </a:prstGeom>
        </p:spPr>
      </p:pic>
      <p:pic>
        <p:nvPicPr>
          <p:cNvPr id="3" name="Picture 2" descr="A chart of a diagram&#10;&#10;AI-generated content may be incorrect.">
            <a:extLst>
              <a:ext uri="{FF2B5EF4-FFF2-40B4-BE49-F238E27FC236}">
                <a16:creationId xmlns:a16="http://schemas.microsoft.com/office/drawing/2014/main" id="{837B0038-9C88-6D85-A1CD-0088B785C307}"/>
              </a:ext>
            </a:extLst>
          </p:cNvPr>
          <p:cNvPicPr>
            <a:picLocks noChangeAspect="1"/>
          </p:cNvPicPr>
          <p:nvPr/>
        </p:nvPicPr>
        <p:blipFill>
          <a:blip r:embed="rId5"/>
          <a:stretch>
            <a:fillRect/>
          </a:stretch>
        </p:blipFill>
        <p:spPr>
          <a:xfrm>
            <a:off x="5050983" y="0"/>
            <a:ext cx="3187939" cy="2073202"/>
          </a:xfrm>
          <a:prstGeom prst="rect">
            <a:avLst/>
          </a:prstGeom>
        </p:spPr>
      </p:pic>
      <p:sp>
        <p:nvSpPr>
          <p:cNvPr id="4" name="Title 3">
            <a:extLst>
              <a:ext uri="{FF2B5EF4-FFF2-40B4-BE49-F238E27FC236}">
                <a16:creationId xmlns:a16="http://schemas.microsoft.com/office/drawing/2014/main" id="{FEC7A61D-DCBE-0396-3267-1364259A8E58}"/>
              </a:ext>
            </a:extLst>
          </p:cNvPr>
          <p:cNvSpPr>
            <a:spLocks noGrp="1"/>
          </p:cNvSpPr>
          <p:nvPr>
            <p:ph type="title"/>
          </p:nvPr>
        </p:nvSpPr>
        <p:spPr>
          <a:xfrm>
            <a:off x="408914" y="162963"/>
            <a:ext cx="4011613" cy="412058"/>
          </a:xfrm>
        </p:spPr>
        <p:txBody>
          <a:bodyPr anchor="b">
            <a:noAutofit/>
          </a:bodyPr>
          <a:lstStyle/>
          <a:p>
            <a:pPr algn="ctr"/>
            <a:r>
              <a:rPr lang="en-US" sz="2400" b="0" dirty="0"/>
              <a:t>Results (DA &amp; MLP)</a:t>
            </a:r>
          </a:p>
        </p:txBody>
      </p:sp>
      <p:sp>
        <p:nvSpPr>
          <p:cNvPr id="5" name="Content Placeholder 4">
            <a:extLst>
              <a:ext uri="{FF2B5EF4-FFF2-40B4-BE49-F238E27FC236}">
                <a16:creationId xmlns:a16="http://schemas.microsoft.com/office/drawing/2014/main" id="{6D86C8BA-30EB-51B3-69A9-A4236CA8DAAA}"/>
              </a:ext>
            </a:extLst>
          </p:cNvPr>
          <p:cNvSpPr>
            <a:spLocks noGrp="1"/>
          </p:cNvSpPr>
          <p:nvPr>
            <p:ph type="body" sz="half" idx="2"/>
          </p:nvPr>
        </p:nvSpPr>
        <p:spPr>
          <a:xfrm>
            <a:off x="208231" y="638395"/>
            <a:ext cx="4412983" cy="5572282"/>
          </a:xfrm>
        </p:spPr>
        <p:txBody>
          <a:bodyPr>
            <a:normAutofit lnSpcReduction="10000"/>
          </a:bodyPr>
          <a:lstStyle/>
          <a:p>
            <a:pPr marL="0" indent="0">
              <a:lnSpc>
                <a:spcPct val="90000"/>
              </a:lnSpc>
              <a:buNone/>
            </a:pPr>
            <a:r>
              <a:rPr lang="en-US" sz="1600" dirty="0"/>
              <a:t>Two additional models, Discriminant Analysis (DA) and a Multilayer Perceptron (MLP) Neural Network were trained to identify network behavior types and compared against the benchmark (LR) models.</a:t>
            </a:r>
          </a:p>
          <a:p>
            <a:pPr marL="0" indent="0">
              <a:lnSpc>
                <a:spcPct val="90000"/>
              </a:lnSpc>
              <a:buNone/>
            </a:pPr>
            <a:endParaRPr lang="en-US" sz="1200" dirty="0">
              <a:highlight>
                <a:srgbClr val="FFFF00"/>
              </a:highlight>
            </a:endParaRPr>
          </a:p>
          <a:p>
            <a:pPr marL="0" indent="0">
              <a:lnSpc>
                <a:spcPct val="90000"/>
              </a:lnSpc>
              <a:buNone/>
            </a:pPr>
            <a:r>
              <a:rPr lang="en-US" u="sng" dirty="0"/>
              <a:t>Discriminant Analysis:</a:t>
            </a:r>
          </a:p>
          <a:p>
            <a:pPr marL="0" indent="0">
              <a:lnSpc>
                <a:spcPct val="90000"/>
              </a:lnSpc>
              <a:buNone/>
            </a:pPr>
            <a:endParaRPr lang="en-US" sz="400" u="sng" dirty="0">
              <a:highlight>
                <a:srgbClr val="FFFF00"/>
              </a:highlight>
            </a:endParaRPr>
          </a:p>
          <a:p>
            <a:pPr marL="171450" indent="-171450">
              <a:lnSpc>
                <a:spcPct val="90000"/>
              </a:lnSpc>
              <a:buFont typeface="Arial" panose="020B0604020202020204" pitchFamily="34" charset="0"/>
              <a:buChar char="•"/>
            </a:pPr>
            <a:r>
              <a:rPr lang="en-US" dirty="0"/>
              <a:t>Evaluated using multiple random train-test-splits</a:t>
            </a:r>
          </a:p>
          <a:p>
            <a:pPr marL="171450" indent="-171450">
              <a:lnSpc>
                <a:spcPct val="90000"/>
              </a:lnSpc>
              <a:buFont typeface="Arial" panose="020B0604020202020204" pitchFamily="34" charset="0"/>
              <a:buChar char="•"/>
            </a:pPr>
            <a:r>
              <a:rPr lang="en-US" dirty="0"/>
              <a:t>Achieved </a:t>
            </a:r>
            <a:r>
              <a:rPr lang="en-US" b="1" dirty="0"/>
              <a:t>accuracy of </a:t>
            </a:r>
            <a:r>
              <a:rPr lang="en-US" dirty="0"/>
              <a:t>(96.5%) </a:t>
            </a:r>
            <a:r>
              <a:rPr lang="en-US" b="1" dirty="0"/>
              <a:t>and recall</a:t>
            </a:r>
            <a:r>
              <a:rPr lang="en-US" dirty="0"/>
              <a:t> (86.4%) i.e., </a:t>
            </a:r>
            <a:r>
              <a:rPr lang="en-US" b="1" dirty="0"/>
              <a:t>higher false positives and more intrusions were missed than the Logistic Regression models</a:t>
            </a:r>
          </a:p>
          <a:p>
            <a:pPr marL="171450" indent="-171450">
              <a:lnSpc>
                <a:spcPct val="90000"/>
              </a:lnSpc>
              <a:buFont typeface="Arial" panose="020B0604020202020204" pitchFamily="34" charset="0"/>
              <a:buChar char="•"/>
            </a:pPr>
            <a:r>
              <a:rPr lang="en-US" dirty="0"/>
              <a:t>Top features for predicting intrusions included “PortScan”, “Status_Success”, and “Request_Type_FTP”</a:t>
            </a:r>
          </a:p>
          <a:p>
            <a:pPr marL="171450" indent="-171450">
              <a:lnSpc>
                <a:spcPct val="90000"/>
              </a:lnSpc>
              <a:buFont typeface="Arial" panose="020B0604020202020204" pitchFamily="34" charset="0"/>
              <a:buChar char="•"/>
            </a:pPr>
            <a:r>
              <a:rPr lang="en-US" dirty="0"/>
              <a:t>Kappa score of 0.743 indicates little randomness in predictions, suggesting a higher rate of misclassification</a:t>
            </a:r>
          </a:p>
          <a:p>
            <a:pPr marL="171450" indent="-171450">
              <a:lnSpc>
                <a:spcPct val="90000"/>
              </a:lnSpc>
              <a:buFont typeface="Arial" panose="020B0604020202020204" pitchFamily="34" charset="0"/>
              <a:buChar char="•"/>
            </a:pPr>
            <a:r>
              <a:rPr lang="en-US" dirty="0"/>
              <a:t>AUC score of 0.96 shows very strong class separation</a:t>
            </a:r>
          </a:p>
          <a:p>
            <a:pPr marL="0" indent="0">
              <a:lnSpc>
                <a:spcPct val="90000"/>
              </a:lnSpc>
              <a:buNone/>
            </a:pPr>
            <a:endParaRPr lang="en-US" sz="1200" dirty="0"/>
          </a:p>
          <a:p>
            <a:pPr marL="0" indent="0">
              <a:lnSpc>
                <a:spcPct val="90000"/>
              </a:lnSpc>
              <a:buNone/>
            </a:pPr>
            <a:r>
              <a:rPr lang="en-US" u="sng" dirty="0"/>
              <a:t>MLP Neural Network:</a:t>
            </a:r>
          </a:p>
          <a:p>
            <a:pPr marL="0" indent="0">
              <a:lnSpc>
                <a:spcPct val="90000"/>
              </a:lnSpc>
              <a:buNone/>
            </a:pPr>
            <a:endParaRPr lang="en-US" sz="400" u="sng" dirty="0"/>
          </a:p>
          <a:p>
            <a:pPr marL="171450" indent="-171450">
              <a:lnSpc>
                <a:spcPct val="90000"/>
              </a:lnSpc>
              <a:buFont typeface="Arial" panose="020B0604020202020204" pitchFamily="34" charset="0"/>
              <a:buChar char="•"/>
            </a:pPr>
            <a:r>
              <a:rPr lang="en-US" dirty="0"/>
              <a:t>Trained with shallow architecture (1 hidden layer, 100 neurons) and weight updates via backpropagation</a:t>
            </a:r>
          </a:p>
          <a:p>
            <a:pPr marL="171450" indent="-171450">
              <a:lnSpc>
                <a:spcPct val="90000"/>
              </a:lnSpc>
              <a:buFont typeface="Arial" panose="020B0604020202020204" pitchFamily="34" charset="0"/>
              <a:buChar char="•"/>
            </a:pPr>
            <a:r>
              <a:rPr lang="en-US" dirty="0"/>
              <a:t>Reached </a:t>
            </a:r>
            <a:r>
              <a:rPr lang="en-US" b="1" dirty="0"/>
              <a:t>accuracy </a:t>
            </a:r>
            <a:r>
              <a:rPr lang="en-US" dirty="0"/>
              <a:t>(98.5%) </a:t>
            </a:r>
            <a:r>
              <a:rPr lang="en-US" b="1" dirty="0"/>
              <a:t>and recall</a:t>
            </a:r>
            <a:r>
              <a:rPr lang="en-US" dirty="0"/>
              <a:t> (91.7%) i.e., </a:t>
            </a:r>
            <a:r>
              <a:rPr lang="en-US" b="1" dirty="0"/>
              <a:t>it was better at recognizing all classes, including intrusions than the DA model - but not the LR models.</a:t>
            </a:r>
          </a:p>
          <a:p>
            <a:pPr marL="171450" indent="-171450">
              <a:lnSpc>
                <a:spcPct val="90000"/>
              </a:lnSpc>
              <a:buFont typeface="Arial" panose="020B0604020202020204" pitchFamily="34" charset="0"/>
              <a:buChar char="•"/>
            </a:pPr>
            <a:r>
              <a:rPr lang="en-US" dirty="0"/>
              <a:t>“Port”, “Source_IP”, and “Scan_Type_Normal” were the model’s top predictors</a:t>
            </a:r>
          </a:p>
          <a:p>
            <a:pPr marL="171450" indent="-171450">
              <a:lnSpc>
                <a:spcPct val="90000"/>
              </a:lnSpc>
              <a:buFont typeface="Arial" panose="020B0604020202020204" pitchFamily="34" charset="0"/>
              <a:buChar char="•"/>
            </a:pPr>
            <a:r>
              <a:rPr lang="en-US" dirty="0"/>
              <a:t>Kappa score of 0.806 shows less randomness in predictions than DA, but still not as high as LR models</a:t>
            </a:r>
          </a:p>
          <a:p>
            <a:pPr marL="171450" indent="-171450">
              <a:lnSpc>
                <a:spcPct val="90000"/>
              </a:lnSpc>
              <a:buFont typeface="Arial" panose="020B0604020202020204" pitchFamily="34" charset="0"/>
              <a:buChar char="•"/>
            </a:pPr>
            <a:r>
              <a:rPr lang="en-US" dirty="0"/>
              <a:t>AUC score of 0.99 shows near-perfect class separability</a:t>
            </a:r>
          </a:p>
        </p:txBody>
      </p:sp>
      <p:pic>
        <p:nvPicPr>
          <p:cNvPr id="10" name="Picture 9" descr="A graph with a number of squares&#10;&#10;AI-generated content may be incorrect.">
            <a:extLst>
              <a:ext uri="{FF2B5EF4-FFF2-40B4-BE49-F238E27FC236}">
                <a16:creationId xmlns:a16="http://schemas.microsoft.com/office/drawing/2014/main" id="{B0200842-518A-C8A4-8E92-3E6F7F423765}"/>
              </a:ext>
            </a:extLst>
          </p:cNvPr>
          <p:cNvPicPr>
            <a:picLocks noChangeAspect="1"/>
          </p:cNvPicPr>
          <p:nvPr/>
        </p:nvPicPr>
        <p:blipFill>
          <a:blip r:embed="rId6"/>
          <a:stretch>
            <a:fillRect/>
          </a:stretch>
        </p:blipFill>
        <p:spPr>
          <a:xfrm>
            <a:off x="4544840" y="2073202"/>
            <a:ext cx="3501056" cy="2073202"/>
          </a:xfrm>
          <a:prstGeom prst="rect">
            <a:avLst/>
          </a:prstGeom>
        </p:spPr>
      </p:pic>
      <p:pic>
        <p:nvPicPr>
          <p:cNvPr id="12" name="Picture 11" descr="A graph with a bar graph&#10;&#10;AI-generated content may be incorrect.">
            <a:extLst>
              <a:ext uri="{FF2B5EF4-FFF2-40B4-BE49-F238E27FC236}">
                <a16:creationId xmlns:a16="http://schemas.microsoft.com/office/drawing/2014/main" id="{B2129C63-E9C2-0E49-EB4D-FBFF1DD23EC9}"/>
              </a:ext>
            </a:extLst>
          </p:cNvPr>
          <p:cNvPicPr>
            <a:picLocks noChangeAspect="1"/>
          </p:cNvPicPr>
          <p:nvPr/>
        </p:nvPicPr>
        <p:blipFill>
          <a:blip r:embed="rId7"/>
          <a:stretch>
            <a:fillRect/>
          </a:stretch>
        </p:blipFill>
        <p:spPr>
          <a:xfrm>
            <a:off x="8045896" y="2073202"/>
            <a:ext cx="4098960" cy="2032225"/>
          </a:xfrm>
          <a:prstGeom prst="rect">
            <a:avLst/>
          </a:prstGeom>
        </p:spPr>
      </p:pic>
      <p:pic>
        <p:nvPicPr>
          <p:cNvPr id="15" name="Picture 14" descr="A graph of a network model&#10;&#10;AI-generated content may be incorrect.">
            <a:extLst>
              <a:ext uri="{FF2B5EF4-FFF2-40B4-BE49-F238E27FC236}">
                <a16:creationId xmlns:a16="http://schemas.microsoft.com/office/drawing/2014/main" id="{AB280DDC-0101-091C-10CD-C35700E04E70}"/>
              </a:ext>
            </a:extLst>
          </p:cNvPr>
          <p:cNvPicPr>
            <a:picLocks noChangeAspect="1"/>
          </p:cNvPicPr>
          <p:nvPr/>
        </p:nvPicPr>
        <p:blipFill>
          <a:blip r:embed="rId8"/>
          <a:stretch>
            <a:fillRect/>
          </a:stretch>
        </p:blipFill>
        <p:spPr>
          <a:xfrm>
            <a:off x="8229600" y="4105427"/>
            <a:ext cx="3962399" cy="2137488"/>
          </a:xfrm>
          <a:prstGeom prst="rect">
            <a:avLst/>
          </a:prstGeom>
        </p:spPr>
      </p:pic>
      <p:pic>
        <p:nvPicPr>
          <p:cNvPr id="19" name="Picture 18" descr="A line graph with blue and orange lines&#10;&#10;AI-generated content may be incorrect.">
            <a:extLst>
              <a:ext uri="{FF2B5EF4-FFF2-40B4-BE49-F238E27FC236}">
                <a16:creationId xmlns:a16="http://schemas.microsoft.com/office/drawing/2014/main" id="{464EA24F-4CC1-0D68-5B40-33A84089CBEF}"/>
              </a:ext>
            </a:extLst>
          </p:cNvPr>
          <p:cNvPicPr>
            <a:picLocks noChangeAspect="1"/>
          </p:cNvPicPr>
          <p:nvPr/>
        </p:nvPicPr>
        <p:blipFill>
          <a:blip r:embed="rId9"/>
          <a:stretch>
            <a:fillRect/>
          </a:stretch>
        </p:blipFill>
        <p:spPr>
          <a:xfrm>
            <a:off x="4544839" y="4146404"/>
            <a:ext cx="3775049" cy="2096511"/>
          </a:xfrm>
          <a:prstGeom prst="rect">
            <a:avLst/>
          </a:prstGeom>
        </p:spPr>
      </p:pic>
      <p:pic>
        <p:nvPicPr>
          <p:cNvPr id="2" name="Slide 6">
            <a:hlinkClick r:id="" action="ppaction://media"/>
            <a:extLst>
              <a:ext uri="{FF2B5EF4-FFF2-40B4-BE49-F238E27FC236}">
                <a16:creationId xmlns:a16="http://schemas.microsoft.com/office/drawing/2014/main" id="{E25A4CD5-FA93-52A4-FE54-5786676BFB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78286" y="64192"/>
            <a:ext cx="609600" cy="609600"/>
          </a:xfrm>
          <a:prstGeom prst="rect">
            <a:avLst/>
          </a:prstGeom>
        </p:spPr>
      </p:pic>
    </p:spTree>
    <p:extLst>
      <p:ext uri="{BB962C8B-B14F-4D97-AF65-F5344CB8AC3E}">
        <p14:creationId xmlns:p14="http://schemas.microsoft.com/office/powerpoint/2010/main" val="5170734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61D7-AAB0-2B61-7034-B1C53184ED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D1ACC7-8AC8-423F-268B-5396BE9F9C7C}"/>
              </a:ext>
            </a:extLst>
          </p:cNvPr>
          <p:cNvSpPr>
            <a:spLocks noGrp="1"/>
          </p:cNvSpPr>
          <p:nvPr>
            <p:ph type="title"/>
          </p:nvPr>
        </p:nvSpPr>
        <p:spPr>
          <a:xfrm>
            <a:off x="408914" y="162963"/>
            <a:ext cx="4011613" cy="412058"/>
          </a:xfrm>
        </p:spPr>
        <p:txBody>
          <a:bodyPr anchor="b">
            <a:noAutofit/>
          </a:bodyPr>
          <a:lstStyle/>
          <a:p>
            <a:pPr algn="ctr"/>
            <a:r>
              <a:rPr lang="en-US" sz="2400" b="0" dirty="0"/>
              <a:t>Results (CT)</a:t>
            </a:r>
          </a:p>
        </p:txBody>
      </p:sp>
      <p:sp>
        <p:nvSpPr>
          <p:cNvPr id="5" name="Content Placeholder 4">
            <a:extLst>
              <a:ext uri="{FF2B5EF4-FFF2-40B4-BE49-F238E27FC236}">
                <a16:creationId xmlns:a16="http://schemas.microsoft.com/office/drawing/2014/main" id="{7585376E-A860-2EA9-68EB-0761147CEDD1}"/>
              </a:ext>
            </a:extLst>
          </p:cNvPr>
          <p:cNvSpPr>
            <a:spLocks noGrp="1"/>
          </p:cNvSpPr>
          <p:nvPr>
            <p:ph type="body" sz="half" idx="2"/>
          </p:nvPr>
        </p:nvSpPr>
        <p:spPr>
          <a:xfrm>
            <a:off x="208231" y="638395"/>
            <a:ext cx="4412983" cy="5572282"/>
          </a:xfrm>
        </p:spPr>
        <p:txBody>
          <a:bodyPr>
            <a:normAutofit/>
          </a:bodyPr>
          <a:lstStyle/>
          <a:p>
            <a:pPr marL="0" indent="0">
              <a:lnSpc>
                <a:spcPct val="90000"/>
              </a:lnSpc>
              <a:buNone/>
            </a:pPr>
            <a:r>
              <a:rPr lang="en-US" sz="1600" dirty="0"/>
              <a:t>The final (generally) highly-interpretable model, a Classification Tree (CT) was trained on the same dataset and then measured against the same benchmark (LR) and other models (MLP and DA).</a:t>
            </a:r>
          </a:p>
          <a:p>
            <a:pPr marL="0" indent="0">
              <a:lnSpc>
                <a:spcPct val="90000"/>
              </a:lnSpc>
              <a:buNone/>
            </a:pPr>
            <a:endParaRPr lang="en-US" dirty="0">
              <a:highlight>
                <a:srgbClr val="FFFF00"/>
              </a:highlight>
            </a:endParaRPr>
          </a:p>
          <a:p>
            <a:pPr marL="0" indent="0">
              <a:lnSpc>
                <a:spcPct val="90000"/>
              </a:lnSpc>
              <a:buNone/>
            </a:pPr>
            <a:r>
              <a:rPr lang="en-US" u="sng" dirty="0"/>
              <a:t>Classification Tree:</a:t>
            </a:r>
          </a:p>
          <a:p>
            <a:pPr marL="0" indent="0">
              <a:lnSpc>
                <a:spcPct val="90000"/>
              </a:lnSpc>
              <a:buNone/>
            </a:pPr>
            <a:endParaRPr lang="en-US" sz="400" u="sng" dirty="0">
              <a:highlight>
                <a:srgbClr val="FFFF00"/>
              </a:highlight>
            </a:endParaRPr>
          </a:p>
          <a:p>
            <a:pPr marL="171450" indent="-171450">
              <a:lnSpc>
                <a:spcPct val="90000"/>
              </a:lnSpc>
              <a:buFont typeface="Arial" panose="020B0604020202020204" pitchFamily="34" charset="0"/>
              <a:buChar char="•"/>
            </a:pPr>
            <a:r>
              <a:rPr lang="en-US" dirty="0"/>
              <a:t>Evaluated performance across multiple random partitions (train-test-splits)</a:t>
            </a:r>
          </a:p>
          <a:p>
            <a:pPr marL="171450" indent="-171450">
              <a:lnSpc>
                <a:spcPct val="90000"/>
              </a:lnSpc>
              <a:buFont typeface="Arial" panose="020B0604020202020204" pitchFamily="34" charset="0"/>
              <a:buChar char="•"/>
            </a:pPr>
            <a:r>
              <a:rPr lang="en-US" dirty="0"/>
              <a:t>Achieved </a:t>
            </a:r>
            <a:r>
              <a:rPr lang="en-US" b="1" dirty="0"/>
              <a:t>perfect accuracy </a:t>
            </a:r>
            <a:r>
              <a:rPr lang="en-US" dirty="0"/>
              <a:t>(100%) </a:t>
            </a:r>
            <a:r>
              <a:rPr lang="en-US" b="1" dirty="0"/>
              <a:t>and recall</a:t>
            </a:r>
            <a:r>
              <a:rPr lang="en-US" dirty="0"/>
              <a:t> (100%) i.e., </a:t>
            </a:r>
            <a:r>
              <a:rPr lang="en-US" b="1" dirty="0"/>
              <a:t>no intrusions were missed, all activity was correctly classified</a:t>
            </a:r>
          </a:p>
          <a:p>
            <a:pPr marL="171450" indent="-171450">
              <a:lnSpc>
                <a:spcPct val="90000"/>
              </a:lnSpc>
              <a:buFont typeface="Arial" panose="020B0604020202020204" pitchFamily="34" charset="0"/>
              <a:buChar char="•"/>
            </a:pPr>
            <a:r>
              <a:rPr lang="en-US" dirty="0"/>
              <a:t>A Kappa score of 1.0 confirms zero randomness in classifications</a:t>
            </a:r>
          </a:p>
          <a:p>
            <a:pPr marL="171450" indent="-171450">
              <a:lnSpc>
                <a:spcPct val="90000"/>
              </a:lnSpc>
              <a:buFont typeface="Arial" panose="020B0604020202020204" pitchFamily="34" charset="0"/>
              <a:buChar char="•"/>
            </a:pPr>
            <a:r>
              <a:rPr lang="en-US" dirty="0"/>
              <a:t>An AUC of 1.0 confirms flawless class separability</a:t>
            </a:r>
          </a:p>
          <a:p>
            <a:pPr marL="171450" indent="-171450">
              <a:lnSpc>
                <a:spcPct val="90000"/>
              </a:lnSpc>
              <a:buFont typeface="Arial" panose="020B0604020202020204" pitchFamily="34" charset="0"/>
              <a:buChar char="•"/>
            </a:pPr>
            <a:r>
              <a:rPr lang="en-US" dirty="0"/>
              <a:t>SMOTE oversampling (used to fix the class imbalance in the “Intrusion” target variable) seems to have over-replicated patterns tied to “Scan_Type_Normal”, causing the tree to split entirely on this feature alone</a:t>
            </a:r>
          </a:p>
          <a:p>
            <a:pPr>
              <a:lnSpc>
                <a:spcPct val="90000"/>
              </a:lnSpc>
            </a:pPr>
            <a:endParaRPr lang="en-US" dirty="0"/>
          </a:p>
          <a:p>
            <a:pPr>
              <a:lnSpc>
                <a:spcPct val="90000"/>
              </a:lnSpc>
            </a:pPr>
            <a:r>
              <a:rPr lang="en-US" sz="1600" i="1" dirty="0"/>
              <a:t>Alarmingly, perfect scoring and reliance on a single variable (“Scan_Type_Normal”) strongly suggests the Classification Tree model is overfitting (likely due to SMOTE oversampling) – severely limiting its generalizability on future real-world data.</a:t>
            </a:r>
          </a:p>
        </p:txBody>
      </p:sp>
      <p:pic>
        <p:nvPicPr>
          <p:cNvPr id="3" name="Picture 2" descr="A diagram of a function&#10;&#10;AI-generated content may be incorrect.">
            <a:extLst>
              <a:ext uri="{FF2B5EF4-FFF2-40B4-BE49-F238E27FC236}">
                <a16:creationId xmlns:a16="http://schemas.microsoft.com/office/drawing/2014/main" id="{8A2C18DC-DBBD-7D24-3442-69734FBDF5EC}"/>
              </a:ext>
            </a:extLst>
          </p:cNvPr>
          <p:cNvPicPr>
            <a:picLocks noChangeAspect="1"/>
          </p:cNvPicPr>
          <p:nvPr/>
        </p:nvPicPr>
        <p:blipFill>
          <a:blip r:embed="rId4"/>
          <a:stretch>
            <a:fillRect/>
          </a:stretch>
        </p:blipFill>
        <p:spPr>
          <a:xfrm>
            <a:off x="4553892" y="-1"/>
            <a:ext cx="3878247" cy="3168716"/>
          </a:xfrm>
          <a:prstGeom prst="rect">
            <a:avLst/>
          </a:prstGeom>
        </p:spPr>
      </p:pic>
      <p:pic>
        <p:nvPicPr>
          <p:cNvPr id="8" name="Picture 7" descr="A chart of a tree model&#10;&#10;AI-generated content may be incorrect.">
            <a:extLst>
              <a:ext uri="{FF2B5EF4-FFF2-40B4-BE49-F238E27FC236}">
                <a16:creationId xmlns:a16="http://schemas.microsoft.com/office/drawing/2014/main" id="{3BDAF4B4-1CEB-A4B0-8E92-1405EACBB0B0}"/>
              </a:ext>
            </a:extLst>
          </p:cNvPr>
          <p:cNvPicPr>
            <a:picLocks noChangeAspect="1"/>
          </p:cNvPicPr>
          <p:nvPr/>
        </p:nvPicPr>
        <p:blipFill>
          <a:blip r:embed="rId5"/>
          <a:stretch>
            <a:fillRect/>
          </a:stretch>
        </p:blipFill>
        <p:spPr>
          <a:xfrm>
            <a:off x="8432140" y="63375"/>
            <a:ext cx="3694005" cy="3105340"/>
          </a:xfrm>
          <a:prstGeom prst="rect">
            <a:avLst/>
          </a:prstGeom>
        </p:spPr>
      </p:pic>
      <p:pic>
        <p:nvPicPr>
          <p:cNvPr id="10" name="Picture 9" descr="A graph with numbers and lines&#10;&#10;AI-generated content may be incorrect.">
            <a:extLst>
              <a:ext uri="{FF2B5EF4-FFF2-40B4-BE49-F238E27FC236}">
                <a16:creationId xmlns:a16="http://schemas.microsoft.com/office/drawing/2014/main" id="{3235EBB0-88EB-24F0-295E-5CC2A349E99D}"/>
              </a:ext>
            </a:extLst>
          </p:cNvPr>
          <p:cNvPicPr>
            <a:picLocks noChangeAspect="1"/>
          </p:cNvPicPr>
          <p:nvPr/>
        </p:nvPicPr>
        <p:blipFill>
          <a:blip r:embed="rId6"/>
          <a:stretch>
            <a:fillRect/>
          </a:stretch>
        </p:blipFill>
        <p:spPr>
          <a:xfrm>
            <a:off x="4621214" y="3168715"/>
            <a:ext cx="3810926" cy="3050890"/>
          </a:xfrm>
          <a:prstGeom prst="rect">
            <a:avLst/>
          </a:prstGeom>
        </p:spPr>
      </p:pic>
      <p:pic>
        <p:nvPicPr>
          <p:cNvPr id="12" name="Picture 11" descr="A graph with a line&#10;&#10;AI-generated content may be incorrect.">
            <a:extLst>
              <a:ext uri="{FF2B5EF4-FFF2-40B4-BE49-F238E27FC236}">
                <a16:creationId xmlns:a16="http://schemas.microsoft.com/office/drawing/2014/main" id="{A5183EEE-DD15-1F03-85F9-5AD571D99773}"/>
              </a:ext>
            </a:extLst>
          </p:cNvPr>
          <p:cNvPicPr>
            <a:picLocks noChangeAspect="1"/>
          </p:cNvPicPr>
          <p:nvPr/>
        </p:nvPicPr>
        <p:blipFill>
          <a:blip r:embed="rId7"/>
          <a:stretch>
            <a:fillRect/>
          </a:stretch>
        </p:blipFill>
        <p:spPr>
          <a:xfrm>
            <a:off x="8494651" y="3168715"/>
            <a:ext cx="3694005" cy="3050890"/>
          </a:xfrm>
          <a:prstGeom prst="rect">
            <a:avLst/>
          </a:prstGeom>
        </p:spPr>
      </p:pic>
      <p:pic>
        <p:nvPicPr>
          <p:cNvPr id="2" name="Slide 7">
            <a:hlinkClick r:id="" action="ppaction://media"/>
            <a:extLst>
              <a:ext uri="{FF2B5EF4-FFF2-40B4-BE49-F238E27FC236}">
                <a16:creationId xmlns:a16="http://schemas.microsoft.com/office/drawing/2014/main" id="{4D061F57-5F7B-34C7-67CB-55881590D2D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16545" y="64192"/>
            <a:ext cx="609600" cy="609600"/>
          </a:xfrm>
          <a:prstGeom prst="rect">
            <a:avLst/>
          </a:prstGeom>
        </p:spPr>
      </p:pic>
    </p:spTree>
    <p:extLst>
      <p:ext uri="{BB962C8B-B14F-4D97-AF65-F5344CB8AC3E}">
        <p14:creationId xmlns:p14="http://schemas.microsoft.com/office/powerpoint/2010/main" val="316918377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C7239-8560-7B7B-8C6A-1D405106154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9FAC650-4216-A673-FCCB-60E5B4F2D818}"/>
              </a:ext>
            </a:extLst>
          </p:cNvPr>
          <p:cNvPicPr>
            <a:picLocks noChangeAspect="1" noChangeArrowheads="1"/>
          </p:cNvPicPr>
          <p:nvPr/>
        </p:nvPicPr>
        <p:blipFill>
          <a:blip r:embed="rId4"/>
          <a:srcRect/>
          <a:stretch/>
        </p:blipFill>
        <p:spPr bwMode="auto">
          <a:xfrm>
            <a:off x="10489966" y="461006"/>
            <a:ext cx="956632" cy="9566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8E096EB-904B-9F81-F4BD-C2F54997E229}"/>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5938E05A-3626-2455-A66E-9427D95FD28E}"/>
              </a:ext>
            </a:extLst>
          </p:cNvPr>
          <p:cNvSpPr>
            <a:spLocks noGrp="1"/>
          </p:cNvSpPr>
          <p:nvPr>
            <p:ph idx="1"/>
          </p:nvPr>
        </p:nvSpPr>
        <p:spPr>
          <a:xfrm>
            <a:off x="609600" y="1600200"/>
            <a:ext cx="10972800" cy="4701012"/>
          </a:xfrm>
        </p:spPr>
        <p:txBody>
          <a:bodyPr>
            <a:normAutofit fontScale="92500" lnSpcReduction="10000"/>
          </a:bodyPr>
          <a:lstStyle/>
          <a:p>
            <a:pPr marL="0" indent="0">
              <a:buNone/>
            </a:pPr>
            <a:r>
              <a:rPr lang="en-US" sz="2000" i="1" dirty="0"/>
              <a:t>Predictive analytics can significantly enhance network security, but model selection and data preprocessing techniques are critical for trustworthy performance.</a:t>
            </a:r>
          </a:p>
          <a:p>
            <a:pPr marL="0" indent="0">
              <a:buNone/>
            </a:pPr>
            <a:endParaRPr lang="en-US" sz="1700" dirty="0">
              <a:highlight>
                <a:srgbClr val="FFFF00"/>
              </a:highlight>
            </a:endParaRPr>
          </a:p>
          <a:p>
            <a:pPr marL="0" indent="0">
              <a:buNone/>
            </a:pPr>
            <a:r>
              <a:rPr lang="en-US" sz="1700" u="sng" dirty="0"/>
              <a:t>Key Takeaways:</a:t>
            </a:r>
          </a:p>
          <a:p>
            <a:pPr marL="0" indent="0">
              <a:buNone/>
            </a:pPr>
            <a:endParaRPr lang="en-US" sz="400" u="sng" dirty="0">
              <a:highlight>
                <a:srgbClr val="FFFF00"/>
              </a:highlight>
            </a:endParaRPr>
          </a:p>
          <a:p>
            <a:r>
              <a:rPr lang="en-US" sz="1700" dirty="0"/>
              <a:t>Logistic Regression models outperformed all others, leveraging dominant categorical features via effective preprocessing to achieve near-perfect accuracy, recall, and class separation</a:t>
            </a:r>
            <a:endParaRPr lang="en-US" sz="1700" u="sng" dirty="0"/>
          </a:p>
          <a:p>
            <a:r>
              <a:rPr lang="en-US" sz="1700" dirty="0"/>
              <a:t>The Multilayer Perceptron achieved strong results, confirming viability of shallow neural networks for this task</a:t>
            </a:r>
          </a:p>
          <a:p>
            <a:r>
              <a:rPr lang="en-US" sz="1700" dirty="0"/>
              <a:t>Discriminant Analysis demonstrated reduced effectiveness, with lower accuracy and recall leading to several missed intrusions</a:t>
            </a:r>
          </a:p>
          <a:p>
            <a:r>
              <a:rPr lang="en-US" sz="1700" dirty="0"/>
              <a:t>While highly-interpretable, the Classification Tree unfortunately showed signs of severe overfitting due to SMOTE-induced bias in a single feature (“Scan_Type_Normal”)</a:t>
            </a:r>
          </a:p>
          <a:p>
            <a:pPr marL="0" indent="0">
              <a:buNone/>
            </a:pPr>
            <a:endParaRPr lang="en-US" sz="1700" dirty="0"/>
          </a:p>
          <a:p>
            <a:pPr marL="0" indent="0">
              <a:buNone/>
            </a:pPr>
            <a:r>
              <a:rPr lang="en-US" sz="1700" u="sng" dirty="0"/>
              <a:t>Final Verdict:</a:t>
            </a:r>
          </a:p>
          <a:p>
            <a:pPr marL="0" indent="0">
              <a:buNone/>
            </a:pPr>
            <a:endParaRPr lang="en-US" sz="400" u="sng" dirty="0">
              <a:highlight>
                <a:srgbClr val="FFFF00"/>
              </a:highlight>
            </a:endParaRPr>
          </a:p>
          <a:p>
            <a:r>
              <a:rPr lang="en-US" sz="1700" dirty="0"/>
              <a:t>Predictive models can be successful in identifying intrusions with high reliability by using classification models</a:t>
            </a:r>
            <a:endParaRPr lang="en-US" sz="1700" u="sng" dirty="0"/>
          </a:p>
          <a:p>
            <a:r>
              <a:rPr lang="en-US" sz="1700" dirty="0"/>
              <a:t>Logistic Regression is a powerful baseline for intrusion detection and should not always be overlooked in favor of more complex models, like MLPs</a:t>
            </a:r>
          </a:p>
          <a:p>
            <a:r>
              <a:rPr lang="en-US" sz="1700" dirty="0"/>
              <a:t>Future real-time applications should prioritize interpretability, speed, and robustness against performance-drift</a:t>
            </a:r>
          </a:p>
        </p:txBody>
      </p:sp>
      <p:pic>
        <p:nvPicPr>
          <p:cNvPr id="3" name="Slide 8">
            <a:hlinkClick r:id="" action="ppaction://media"/>
            <a:extLst>
              <a:ext uri="{FF2B5EF4-FFF2-40B4-BE49-F238E27FC236}">
                <a16:creationId xmlns:a16="http://schemas.microsoft.com/office/drawing/2014/main" id="{362B076B-9934-EFDC-40B1-2D9844AF84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9025" y="92076"/>
            <a:ext cx="609600" cy="609600"/>
          </a:xfrm>
          <a:prstGeom prst="rect">
            <a:avLst/>
          </a:prstGeom>
        </p:spPr>
      </p:pic>
    </p:spTree>
    <p:extLst>
      <p:ext uri="{BB962C8B-B14F-4D97-AF65-F5344CB8AC3E}">
        <p14:creationId xmlns:p14="http://schemas.microsoft.com/office/powerpoint/2010/main" val="27842390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2CC4B-A495-2673-E6F5-56500DDEA67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FC8C79D-8173-8D82-EB20-3FC7ACA64771}"/>
              </a:ext>
            </a:extLst>
          </p:cNvPr>
          <p:cNvPicPr>
            <a:picLocks noChangeAspect="1" noChangeArrowheads="1"/>
          </p:cNvPicPr>
          <p:nvPr/>
        </p:nvPicPr>
        <p:blipFill>
          <a:blip r:embed="rId4"/>
          <a:srcRect/>
          <a:stretch/>
        </p:blipFill>
        <p:spPr bwMode="auto">
          <a:xfrm>
            <a:off x="10747982" y="388241"/>
            <a:ext cx="956632" cy="9566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7F0634E-5A05-3309-726A-1D919610D69C}"/>
              </a:ext>
            </a:extLst>
          </p:cNvPr>
          <p:cNvSpPr>
            <a:spLocks noGrp="1"/>
          </p:cNvSpPr>
          <p:nvPr>
            <p:ph type="title"/>
          </p:nvPr>
        </p:nvSpPr>
        <p:spPr>
          <a:xfrm>
            <a:off x="609600" y="295057"/>
            <a:ext cx="10972800" cy="1143000"/>
          </a:xfrm>
        </p:spPr>
        <p:txBody>
          <a:bodyPr/>
          <a:lstStyle/>
          <a:p>
            <a:r>
              <a:rPr lang="en-US" dirty="0"/>
              <a:t>Literature Review</a:t>
            </a:r>
          </a:p>
        </p:txBody>
      </p:sp>
      <p:sp>
        <p:nvSpPr>
          <p:cNvPr id="5" name="Content Placeholder 4">
            <a:extLst>
              <a:ext uri="{FF2B5EF4-FFF2-40B4-BE49-F238E27FC236}">
                <a16:creationId xmlns:a16="http://schemas.microsoft.com/office/drawing/2014/main" id="{53D1154F-374A-5EFD-851A-E7E042ACC965}"/>
              </a:ext>
            </a:extLst>
          </p:cNvPr>
          <p:cNvSpPr>
            <a:spLocks noGrp="1"/>
          </p:cNvSpPr>
          <p:nvPr>
            <p:ph idx="1"/>
          </p:nvPr>
        </p:nvSpPr>
        <p:spPr>
          <a:xfrm>
            <a:off x="488888" y="1444798"/>
            <a:ext cx="10737410" cy="4988459"/>
          </a:xfrm>
        </p:spPr>
        <p:txBody>
          <a:bodyPr>
            <a:normAutofit lnSpcReduction="10000"/>
          </a:bodyPr>
          <a:lstStyle/>
          <a:p>
            <a:pPr marL="0" indent="0">
              <a:buNone/>
            </a:pPr>
            <a:r>
              <a:rPr lang="en-US" sz="1900" i="1" dirty="0"/>
              <a:t>Our results reflect key findings in current literature on machine learning, synthetic data generation, and cybersecurity, thus validating our model selection, interpretation strategies, and conclusions.</a:t>
            </a:r>
          </a:p>
          <a:p>
            <a:pPr marL="0" indent="0">
              <a:buNone/>
            </a:pPr>
            <a:endParaRPr lang="en-US" sz="1600" dirty="0">
              <a:highlight>
                <a:srgbClr val="FFFF00"/>
              </a:highlight>
            </a:endParaRPr>
          </a:p>
          <a:p>
            <a:pPr marL="0" indent="0">
              <a:buNone/>
            </a:pPr>
            <a:r>
              <a:rPr lang="en-US" sz="1600" u="sng" dirty="0"/>
              <a:t>Supporting Evidence:</a:t>
            </a:r>
          </a:p>
          <a:p>
            <a:pPr marL="0" indent="0">
              <a:buNone/>
            </a:pPr>
            <a:endParaRPr lang="en-US" sz="400" u="sng" dirty="0">
              <a:highlight>
                <a:srgbClr val="FFFF00"/>
              </a:highlight>
            </a:endParaRPr>
          </a:p>
          <a:p>
            <a:r>
              <a:rPr lang="en-US" sz="1600" dirty="0"/>
              <a:t>“Using SMOTE helps to better predict computational processes especially in intrusion detection systems, improving both accuracy and F1 scores across tree-based models” (Nugroho et al., 2023). Despite our revealing limitations in some models, when applied properly SMOTE can improve classification in intrusion detection systems.</a:t>
            </a:r>
          </a:p>
          <a:p>
            <a:r>
              <a:rPr lang="en-US" sz="1600" dirty="0"/>
              <a:t>SMOTE has been shown to significantly improve intrusion detection accuracy by correcting class imbalances, particularly in cybersecurity datasets (Ahmed et al., 2022).</a:t>
            </a:r>
          </a:p>
          <a:p>
            <a:r>
              <a:rPr lang="en-US" sz="1600" dirty="0"/>
              <a:t>“SMOTE patterns are not genuine as they are not generated from the original minority class distribution” (Elreedy, et al., 2023). This can mislead overly flexible models, such as tree-based models which are prone to overfitting based on synthetic, exacerbated signals. This is exactly what we observed with our classification trees over-reliance on the “Scan_Type_Normal” feature.</a:t>
            </a:r>
          </a:p>
          <a:p>
            <a:r>
              <a:rPr lang="en-US" sz="1600" dirty="0"/>
              <a:t>Our multilayer perceptron model failed to outperform logistic regression, likely due to the dataset being more tabular and lacking the complex feature structure that neural networks are designed for. “For structured data tasks, simpler models like logistic regression often outperform deep learning due to lack of hierarchical patterns” (Shwartz-Ziv &amp; Armon, 2022).</a:t>
            </a:r>
          </a:p>
          <a:p>
            <a:r>
              <a:rPr lang="en-US" sz="1600" dirty="0"/>
              <a:t>Model interpretability is imperative in cybersecurity. “IDSs designed using Deep Learning (DL) techniques are often treated as black box models and do not provide a justification for their predictions.” – “One solution to this problem is to design explainable IDS (X-IDS)” (Neupane et al., 2022).</a:t>
            </a:r>
          </a:p>
        </p:txBody>
      </p:sp>
      <p:pic>
        <p:nvPicPr>
          <p:cNvPr id="3" name="Slide 9">
            <a:hlinkClick r:id="" action="ppaction://media"/>
            <a:extLst>
              <a:ext uri="{FF2B5EF4-FFF2-40B4-BE49-F238E27FC236}">
                <a16:creationId xmlns:a16="http://schemas.microsoft.com/office/drawing/2014/main" id="{0AC59919-FAC5-CED5-B7E1-E6CD488197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0150" y="76700"/>
            <a:ext cx="609600" cy="609600"/>
          </a:xfrm>
          <a:prstGeom prst="rect">
            <a:avLst/>
          </a:prstGeom>
        </p:spPr>
      </p:pic>
    </p:spTree>
    <p:extLst>
      <p:ext uri="{BB962C8B-B14F-4D97-AF65-F5344CB8AC3E}">
        <p14:creationId xmlns:p14="http://schemas.microsoft.com/office/powerpoint/2010/main" val="111159607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UWideTheme">
  <a:themeElements>
    <a:clrScheme name="Flow Edited">
      <a:dk1>
        <a:sysClr val="windowText" lastClr="000000"/>
      </a:dk1>
      <a:lt1>
        <a:sysClr val="window" lastClr="FFFFFF"/>
      </a:lt1>
      <a:dk2>
        <a:srgbClr val="04617B"/>
      </a:dk2>
      <a:lt2>
        <a:srgbClr val="DBF5F9"/>
      </a:lt2>
      <a:accent1>
        <a:srgbClr val="155391"/>
      </a:accent1>
      <a:accent2>
        <a:srgbClr val="9BC3E3"/>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OUTheme.thmx</Template>
  <TotalTime>1987</TotalTime>
  <Words>2120</Words>
  <Application>Microsoft Office PowerPoint</Application>
  <PresentationFormat>Widescreen</PresentationFormat>
  <Paragraphs>153</Paragraphs>
  <Slides>13</Slides>
  <Notes>0</Notes>
  <HiddenSlides>0</HiddenSlides>
  <MMClips>12</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13</vt:i4>
      </vt:variant>
    </vt:vector>
  </HeadingPairs>
  <TitlesOfParts>
    <vt:vector size="18" baseType="lpstr">
      <vt:lpstr>Arial</vt:lpstr>
      <vt:lpstr>Calibri</vt:lpstr>
      <vt:lpstr>Custom Design</vt:lpstr>
      <vt:lpstr>OUWideTheme</vt:lpstr>
      <vt:lpstr>1_Custom Design</vt:lpstr>
      <vt:lpstr>Ensuring Organizational Security Through Intrusion Detection</vt:lpstr>
      <vt:lpstr>Introduction</vt:lpstr>
      <vt:lpstr>Methodology (EDA)</vt:lpstr>
      <vt:lpstr>Methodology (ML)</vt:lpstr>
      <vt:lpstr>Results (LR)</vt:lpstr>
      <vt:lpstr>Results (DA &amp; MLP)</vt:lpstr>
      <vt:lpstr>Results (CT)</vt:lpstr>
      <vt:lpstr>Conclusion</vt:lpstr>
      <vt:lpstr>Literature Review</vt:lpstr>
      <vt:lpstr>Lessons Learned</vt:lpstr>
      <vt:lpstr>Recommendations</vt:lpstr>
      <vt:lpstr>Thank you!</vt:lpstr>
      <vt:lpstr>References</vt:lpstr>
    </vt:vector>
  </TitlesOfParts>
  <Company>Ohio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OHIO Designer</dc:creator>
  <cp:lastModifiedBy>Jack Noble</cp:lastModifiedBy>
  <cp:revision>409</cp:revision>
  <dcterms:created xsi:type="dcterms:W3CDTF">2010-09-28T13:18:03Z</dcterms:created>
  <dcterms:modified xsi:type="dcterms:W3CDTF">2025-08-08T08:43:08Z</dcterms:modified>
</cp:coreProperties>
</file>